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4"/>
  </p:notesMasterIdLst>
  <p:sldIdLst>
    <p:sldId id="263" r:id="rId2"/>
    <p:sldId id="279" r:id="rId3"/>
    <p:sldId id="266" r:id="rId4"/>
    <p:sldId id="282" r:id="rId5"/>
    <p:sldId id="283" r:id="rId6"/>
    <p:sldId id="290" r:id="rId7"/>
    <p:sldId id="286" r:id="rId8"/>
    <p:sldId id="269" r:id="rId9"/>
    <p:sldId id="291" r:id="rId10"/>
    <p:sldId id="271" r:id="rId11"/>
    <p:sldId id="292" r:id="rId12"/>
    <p:sldId id="274" r:id="rId13"/>
    <p:sldId id="294" r:id="rId14"/>
    <p:sldId id="278" r:id="rId15"/>
    <p:sldId id="272" r:id="rId16"/>
    <p:sldId id="284" r:id="rId17"/>
    <p:sldId id="257" r:id="rId18"/>
    <p:sldId id="258" r:id="rId19"/>
    <p:sldId id="259" r:id="rId20"/>
    <p:sldId id="280" r:id="rId21"/>
    <p:sldId id="281" r:id="rId22"/>
    <p:sldId id="296" r:id="rId23"/>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23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3080"/>
  </p:normalViewPr>
  <p:slideViewPr>
    <p:cSldViewPr snapToGrid="0" snapToObjects="1">
      <p:cViewPr>
        <p:scale>
          <a:sx n="109" d="100"/>
          <a:sy n="109" d="100"/>
        </p:scale>
        <p:origin x="1464" y="160"/>
      </p:cViewPr>
      <p:guideLst/>
    </p:cSldViewPr>
  </p:slideViewPr>
  <p:notesTextViewPr>
    <p:cViewPr>
      <p:scale>
        <a:sx n="1" d="1"/>
        <a:sy n="1" d="1"/>
      </p:scale>
      <p:origin x="0" y="0"/>
    </p:cViewPr>
  </p:notesTextViewPr>
  <p:sorterViewPr>
    <p:cViewPr>
      <p:scale>
        <a:sx n="200" d="100"/>
        <a:sy n="200" d="100"/>
      </p:scale>
      <p:origin x="0" y="0"/>
    </p:cViewPr>
  </p:sorterViewPr>
  <p:notesViewPr>
    <p:cSldViewPr snapToGrid="0" snapToObjects="1">
      <p:cViewPr varScale="1">
        <p:scale>
          <a:sx n="88" d="100"/>
          <a:sy n="88" d="100"/>
        </p:scale>
        <p:origin x="3872" y="18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D3D456-BCE3-4143-AFB6-FDE02E54AF58}" type="datetimeFigureOut">
              <a:rPr lang="en-US" smtClean="0"/>
              <a:t>9/3/17</a:t>
            </a:fld>
            <a:endParaRPr lang="en-US"/>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5AE4D0-9763-5046-8F9E-EEBAD10BCC02}" type="slidenum">
              <a:rPr lang="en-US" smtClean="0"/>
              <a:t>‹#›</a:t>
            </a:fld>
            <a:endParaRPr lang="en-US"/>
          </a:p>
        </p:txBody>
      </p:sp>
    </p:spTree>
    <p:extLst>
      <p:ext uri="{BB962C8B-B14F-4D97-AF65-F5344CB8AC3E}">
        <p14:creationId xmlns:p14="http://schemas.microsoft.com/office/powerpoint/2010/main" val="1989850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 Id="rId3" Type="http://schemas.openxmlformats.org/officeDocument/2006/relationships/hyperlink" Target="http://www.flickr.com/photos/ilri/sets/72157632057087650/detail/"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There MUST be a CGIAR logo or a CRP logo. You can copy and paste the logo you need from the final slide of this presentation. Then you can delete that final slide</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To replace a photo above, copy and paste this link in your browser: </a:t>
            </a:r>
            <a:r>
              <a:rPr lang="en-US" sz="1200" u="sng" kern="1200" dirty="0" smtClean="0">
                <a:solidFill>
                  <a:schemeClr val="tx1"/>
                </a:solidFill>
                <a:effectLst/>
                <a:latin typeface="+mn-lt"/>
                <a:ea typeface="+mn-ea"/>
                <a:cs typeface="+mn-cs"/>
                <a:hlinkClick r:id="rId3"/>
              </a:rPr>
              <a:t>http://www.flickr.com/photos/ilri/sets/72157632057087650/detail/</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Find a photo you like and the right size, copy and paste it in the block above.</a:t>
            </a:r>
            <a:endParaRPr lang="en-US" sz="1200" kern="1200" dirty="0">
              <a:solidFill>
                <a:schemeClr val="tx1"/>
              </a:solidFill>
              <a:effectLst/>
              <a:latin typeface="+mn-lt"/>
              <a:ea typeface="+mn-ea"/>
              <a:cs typeface="+mn-cs"/>
            </a:endParaRPr>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B67D74BA-9241-4FDF-9233-D13516D928C5}" type="slidenum">
              <a:rPr lang="en-US" smtClean="0">
                <a:solidFill>
                  <a:prstClr val="black"/>
                </a:solidFill>
              </a:rPr>
              <a:pPr eaLnBrk="1" hangingPunct="1"/>
              <a:t>1</a:t>
            </a:fld>
            <a:endParaRPr lang="en-US" smtClean="0">
              <a:solidFill>
                <a:prstClr val="black"/>
              </a:solidFill>
            </a:endParaRPr>
          </a:p>
        </p:txBody>
      </p:sp>
    </p:spTree>
    <p:extLst>
      <p:ext uri="{BB962C8B-B14F-4D97-AF65-F5344CB8AC3E}">
        <p14:creationId xmlns:p14="http://schemas.microsoft.com/office/powerpoint/2010/main" val="571540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6</a:t>
            </a:fld>
            <a:endParaRPr lang="en-US"/>
          </a:p>
        </p:txBody>
      </p:sp>
    </p:spTree>
    <p:extLst>
      <p:ext uri="{BB962C8B-B14F-4D97-AF65-F5344CB8AC3E}">
        <p14:creationId xmlns:p14="http://schemas.microsoft.com/office/powerpoint/2010/main" val="1277662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7</a:t>
            </a:fld>
            <a:endParaRPr lang="en-US"/>
          </a:p>
        </p:txBody>
      </p:sp>
    </p:spTree>
    <p:extLst>
      <p:ext uri="{BB962C8B-B14F-4D97-AF65-F5344CB8AC3E}">
        <p14:creationId xmlns:p14="http://schemas.microsoft.com/office/powerpoint/2010/main" val="1066238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9</a:t>
            </a:fld>
            <a:endParaRPr lang="en-US"/>
          </a:p>
        </p:txBody>
      </p:sp>
    </p:spTree>
    <p:extLst>
      <p:ext uri="{BB962C8B-B14F-4D97-AF65-F5344CB8AC3E}">
        <p14:creationId xmlns:p14="http://schemas.microsoft.com/office/powerpoint/2010/main" val="12878368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10</a:t>
            </a:fld>
            <a:endParaRPr lang="en-US"/>
          </a:p>
        </p:txBody>
      </p:sp>
    </p:spTree>
    <p:extLst>
      <p:ext uri="{BB962C8B-B14F-4D97-AF65-F5344CB8AC3E}">
        <p14:creationId xmlns:p14="http://schemas.microsoft.com/office/powerpoint/2010/main" val="1671977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68%,</a:t>
            </a:r>
            <a:r>
              <a:rPr lang="en-US" baseline="0" dirty="0" smtClean="0"/>
              <a:t> 54%, 73%, 39%</a:t>
            </a:r>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16</a:t>
            </a:fld>
            <a:endParaRPr lang="en-US"/>
          </a:p>
        </p:txBody>
      </p:sp>
    </p:spTree>
    <p:extLst>
      <p:ext uri="{BB962C8B-B14F-4D97-AF65-F5344CB8AC3E}">
        <p14:creationId xmlns:p14="http://schemas.microsoft.com/office/powerpoint/2010/main" val="11311393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AE4D0-9763-5046-8F9E-EEBAD10BCC02}" type="slidenum">
              <a:rPr lang="en-US" smtClean="0"/>
              <a:t>17</a:t>
            </a:fld>
            <a:endParaRPr lang="en-US"/>
          </a:p>
        </p:txBody>
      </p:sp>
    </p:spTree>
    <p:extLst>
      <p:ext uri="{BB962C8B-B14F-4D97-AF65-F5344CB8AC3E}">
        <p14:creationId xmlns:p14="http://schemas.microsoft.com/office/powerpoint/2010/main" val="203396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3F2B740F-ACCC-5D47-913D-9FF1BA7D3E16}" type="datetimeFigureOut">
              <a:rPr lang="en-US" smtClean="0"/>
              <a:t>9/3/17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F2B740F-ACCC-5D47-913D-9FF1BA7D3E16}" type="datetimeFigureOut">
              <a:rPr lang="en-US" smtClean="0"/>
              <a:t>9/3/17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F2B740F-ACCC-5D47-913D-9FF1BA7D3E16}" type="datetimeFigureOut">
              <a:rPr lang="en-US" smtClean="0"/>
              <a:t>9/3/17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906000" cy="3500438"/>
          </a:xfrm>
          <a:prstGeom prst="rect">
            <a:avLst/>
          </a:prstGeom>
          <a:solidFill>
            <a:srgbClr val="682622"/>
          </a:solidFill>
          <a:ln>
            <a:noFill/>
          </a:ln>
          <a:effectLst/>
        </p:spPr>
        <p:style>
          <a:lnRef idx="1">
            <a:schemeClr val="accent1"/>
          </a:lnRef>
          <a:fillRef idx="3">
            <a:schemeClr val="accent1"/>
          </a:fillRef>
          <a:effectRef idx="2">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en-US" sz="1800" dirty="0">
              <a:solidFill>
                <a:prstClr val="white"/>
              </a:solidFill>
            </a:endParaRPr>
          </a:p>
        </p:txBody>
      </p:sp>
      <p:sp>
        <p:nvSpPr>
          <p:cNvPr id="4" name="Text Placeholder 3"/>
          <p:cNvSpPr>
            <a:spLocks noGrp="1"/>
          </p:cNvSpPr>
          <p:nvPr>
            <p:ph type="body" sz="quarter" idx="10" hasCustomPrompt="1"/>
          </p:nvPr>
        </p:nvSpPr>
        <p:spPr>
          <a:xfrm>
            <a:off x="660400" y="76203"/>
            <a:ext cx="8832850" cy="1445419"/>
          </a:xfrm>
          <a:prstGeom prst="rect">
            <a:avLst/>
          </a:prstGeom>
        </p:spPr>
        <p:txBody>
          <a:bodyPr/>
          <a:lstStyle>
            <a:lvl1pPr marL="0" indent="0" algn="ctr" eaLnBrk="1" hangingPunct="1">
              <a:lnSpc>
                <a:spcPts val="3200"/>
              </a:lnSpc>
              <a:buNone/>
              <a:defRPr sz="3200">
                <a:solidFill>
                  <a:schemeClr val="bg1"/>
                </a:solidFill>
                <a:latin typeface="+mj-lt"/>
              </a:defRPr>
            </a:lvl1pPr>
          </a:lstStyle>
          <a:p>
            <a:pPr algn="ctr" eaLnBrk="1" hangingPunct="1">
              <a:lnSpc>
                <a:spcPts val="3200"/>
              </a:lnSpc>
            </a:pPr>
            <a:r>
              <a:rPr lang="en-US" sz="3000" dirty="0" smtClean="0">
                <a:solidFill>
                  <a:srgbClr val="FFFFFF"/>
                </a:solidFill>
              </a:rPr>
              <a:t>Minimum 0f 30 point</a:t>
            </a:r>
            <a:br>
              <a:rPr lang="en-US" sz="3000" dirty="0" smtClean="0">
                <a:solidFill>
                  <a:srgbClr val="FFFFFF"/>
                </a:solidFill>
              </a:rPr>
            </a:br>
            <a:r>
              <a:rPr lang="en-US" sz="3000" dirty="0" smtClean="0">
                <a:solidFill>
                  <a:srgbClr val="FFFFFF"/>
                </a:solidFill>
              </a:rPr>
              <a:t> and maximum 3 lines title</a:t>
            </a:r>
            <a:br>
              <a:rPr lang="en-US" sz="3000" dirty="0" smtClean="0">
                <a:solidFill>
                  <a:srgbClr val="FFFFFF"/>
                </a:solidFill>
              </a:rPr>
            </a:br>
            <a:r>
              <a:rPr lang="en-US" sz="3000" dirty="0" smtClean="0">
                <a:solidFill>
                  <a:srgbClr val="FFFFFF"/>
                </a:solidFill>
              </a:rPr>
              <a:t>Remove or change the pictures</a:t>
            </a:r>
            <a:endParaRPr lang="en-US" sz="3000" dirty="0">
              <a:solidFill>
                <a:srgbClr val="FFFFFF"/>
              </a:solidFill>
            </a:endParaRPr>
          </a:p>
        </p:txBody>
      </p:sp>
      <p:sp>
        <p:nvSpPr>
          <p:cNvPr id="6" name="Text Placeholder 5"/>
          <p:cNvSpPr>
            <a:spLocks noGrp="1"/>
          </p:cNvSpPr>
          <p:nvPr>
            <p:ph type="body" sz="quarter" idx="11" hasCustomPrompt="1"/>
          </p:nvPr>
        </p:nvSpPr>
        <p:spPr>
          <a:xfrm>
            <a:off x="949325" y="1524003"/>
            <a:ext cx="8255000" cy="839787"/>
          </a:xfrm>
          <a:prstGeom prst="rect">
            <a:avLst/>
          </a:prstGeom>
        </p:spPr>
        <p:txBody>
          <a:bodyPr/>
          <a:lstStyle>
            <a:lvl1pPr marL="0" indent="0" algn="ctr">
              <a:buNone/>
              <a:defRPr sz="2200" i="1" baseline="0">
                <a:solidFill>
                  <a:schemeClr val="bg1"/>
                </a:solidFill>
              </a:defRPr>
            </a:lvl1pPr>
          </a:lstStyle>
          <a:p>
            <a:pPr lvl="0"/>
            <a:r>
              <a:rPr lang="en-US" dirty="0" smtClean="0"/>
              <a:t>Authors minimum 18 points in italics</a:t>
            </a:r>
            <a:br>
              <a:rPr lang="en-US" dirty="0" smtClean="0"/>
            </a:br>
            <a:r>
              <a:rPr lang="en-US" dirty="0" smtClean="0"/>
              <a:t>with a maximum of two lines</a:t>
            </a:r>
          </a:p>
        </p:txBody>
      </p:sp>
      <p:sp>
        <p:nvSpPr>
          <p:cNvPr id="8" name="Text Placeholder 7"/>
          <p:cNvSpPr>
            <a:spLocks noGrp="1"/>
          </p:cNvSpPr>
          <p:nvPr>
            <p:ph type="body" sz="quarter" idx="12" hasCustomPrompt="1"/>
          </p:nvPr>
        </p:nvSpPr>
        <p:spPr>
          <a:xfrm>
            <a:off x="949325" y="2438400"/>
            <a:ext cx="8255000" cy="985838"/>
          </a:xfrm>
          <a:prstGeom prst="rect">
            <a:avLst/>
          </a:prstGeom>
        </p:spPr>
        <p:txBody>
          <a:bodyPr/>
          <a:lstStyle>
            <a:lvl1pPr marL="0" indent="0" algn="ctr">
              <a:buNone/>
              <a:defRPr sz="2000" baseline="0">
                <a:solidFill>
                  <a:schemeClr val="bg1"/>
                </a:solidFill>
                <a:latin typeface="+mj-lt"/>
              </a:defRPr>
            </a:lvl1pPr>
          </a:lstStyle>
          <a:p>
            <a:pPr lvl="0"/>
            <a:r>
              <a:rPr lang="en-US" dirty="0" smtClean="0"/>
              <a:t>Event</a:t>
            </a:r>
            <a:br>
              <a:rPr lang="en-US" dirty="0" smtClean="0"/>
            </a:br>
            <a:r>
              <a:rPr lang="en-US" dirty="0" smtClean="0"/>
              <a:t>Location </a:t>
            </a:r>
            <a:br>
              <a:rPr lang="en-US" dirty="0" smtClean="0"/>
            </a:br>
            <a:r>
              <a:rPr lang="en-US" dirty="0" smtClean="0"/>
              <a:t>Date</a:t>
            </a:r>
            <a:endParaRPr lang="en-US" dirty="0"/>
          </a:p>
        </p:txBody>
      </p:sp>
    </p:spTree>
    <p:extLst>
      <p:ext uri="{BB962C8B-B14F-4D97-AF65-F5344CB8AC3E}">
        <p14:creationId xmlns:p14="http://schemas.microsoft.com/office/powerpoint/2010/main" val="147209684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F2B740F-ACCC-5D47-913D-9FF1BA7D3E16}" type="datetimeFigureOut">
              <a:rPr lang="en-US" smtClean="0"/>
              <a:t>9/3/17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F2B740F-ACCC-5D47-913D-9FF1BA7D3E16}" type="datetimeFigureOut">
              <a:rPr lang="en-US" smtClean="0"/>
              <a:t>9/3/17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F2B740F-ACCC-5D47-913D-9FF1BA7D3E16}" type="datetimeFigureOut">
              <a:rPr lang="en-US" smtClean="0"/>
              <a:t>9/3/17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2329" y="2505075"/>
            <a:ext cx="419070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F2B740F-ACCC-5D47-913D-9FF1BA7D3E16}" type="datetimeFigureOut">
              <a:rPr lang="en-US" smtClean="0"/>
              <a:t>9/3/17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3F2B740F-ACCC-5D47-913D-9FF1BA7D3E16}" type="datetimeFigureOut">
              <a:rPr lang="en-US" smtClean="0"/>
              <a:t>9/3/17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2B740F-ACCC-5D47-913D-9FF1BA7D3E16}" type="datetimeFigureOut">
              <a:rPr lang="en-US" smtClean="0"/>
              <a:t>9/3/17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2B740F-ACCC-5D47-913D-9FF1BA7D3E16}" type="datetimeFigureOut">
              <a:rPr lang="en-US" smtClean="0"/>
              <a:t>9/3/17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2B740F-ACCC-5D47-913D-9FF1BA7D3E16}" type="datetimeFigureOut">
              <a:rPr lang="en-US" smtClean="0"/>
              <a:t>9/3/17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795143-510C-C64E-B3FF-CE5CC20AC3AB}"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2B740F-ACCC-5D47-913D-9FF1BA7D3E16}" type="datetimeFigureOut">
              <a:rPr lang="en-US" smtClean="0"/>
              <a:t>9/3/17</a:t>
            </a:fld>
            <a:endParaRPr 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795143-510C-C64E-B3FF-CE5CC20AC3AB}" type="slidenum">
              <a:rPr lang="en-US" smtClean="0"/>
              <a:t>‹#›</a:t>
            </a:fld>
            <a:endParaRPr lang="en-US"/>
          </a:p>
        </p:txBody>
      </p:sp>
    </p:spTree>
    <p:extLst>
      <p:ext uri="{BB962C8B-B14F-4D97-AF65-F5344CB8AC3E}">
        <p14:creationId xmlns:p14="http://schemas.microsoft.com/office/powerpoint/2010/main" val="12415891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jpeg"/><Relationship Id="rId5" Type="http://schemas.openxmlformats.org/officeDocument/2006/relationships/image" Target="../media/image3.jpeg"/><Relationship Id="rId6" Type="http://schemas.openxmlformats.org/officeDocument/2006/relationships/image" Target="../media/image4.jpeg"/><Relationship Id="rId7" Type="http://schemas.openxmlformats.org/officeDocument/2006/relationships/image" Target="../media/image5.png"/><Relationship Id="rId8" Type="http://schemas.openxmlformats.org/officeDocument/2006/relationships/image" Target="../media/image6.jpeg"/><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emf"/><Relationship Id="rId3" Type="http://schemas.openxmlformats.org/officeDocument/2006/relationships/image" Target="../media/image14.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 Id="rId3"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6.jpeg"/><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9" descr="D:\Publications\LOGO's\ILRI-logo-small.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99436" y="5888568"/>
            <a:ext cx="602834" cy="823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077" name="Picture 9" descr="P:\Logos\c\cgiar\cgiar_Logo.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836548" y="5880944"/>
            <a:ext cx="502057" cy="7940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 Placeholder 4"/>
          <p:cNvSpPr>
            <a:spLocks noGrp="1"/>
          </p:cNvSpPr>
          <p:nvPr>
            <p:ph type="body" sz="quarter" idx="10"/>
          </p:nvPr>
        </p:nvSpPr>
        <p:spPr>
          <a:xfrm>
            <a:off x="990600" y="332423"/>
            <a:ext cx="8153400" cy="1445419"/>
          </a:xfrm>
        </p:spPr>
        <p:txBody>
          <a:bodyPr/>
          <a:lstStyle/>
          <a:p>
            <a:r>
              <a:rPr lang="en-US" sz="3600" dirty="0"/>
              <a:t>Animal genetic flagship</a:t>
            </a:r>
            <a:endParaRPr lang="en-US" sz="3600" i="1" dirty="0"/>
          </a:p>
          <a:p>
            <a:endParaRPr lang="en-US" dirty="0"/>
          </a:p>
        </p:txBody>
      </p:sp>
      <p:sp>
        <p:nvSpPr>
          <p:cNvPr id="6" name="Text Placeholder 5"/>
          <p:cNvSpPr>
            <a:spLocks noGrp="1"/>
          </p:cNvSpPr>
          <p:nvPr>
            <p:ph type="body" sz="quarter" idx="11"/>
          </p:nvPr>
        </p:nvSpPr>
        <p:spPr>
          <a:xfrm>
            <a:off x="381001" y="1267785"/>
            <a:ext cx="9048957" cy="839787"/>
          </a:xfrm>
        </p:spPr>
        <p:txBody>
          <a:bodyPr>
            <a:normAutofit/>
          </a:bodyPr>
          <a:lstStyle/>
          <a:p>
            <a:r>
              <a:rPr lang="en-US" sz="2800" dirty="0"/>
              <a:t>CRP2 Planning meeting </a:t>
            </a:r>
            <a:endParaRPr lang="en-US" sz="2800" dirty="0"/>
          </a:p>
        </p:txBody>
      </p:sp>
      <p:sp>
        <p:nvSpPr>
          <p:cNvPr id="7" name="Text Placeholder 6"/>
          <p:cNvSpPr>
            <a:spLocks noGrp="1"/>
          </p:cNvSpPr>
          <p:nvPr>
            <p:ph type="body" sz="quarter" idx="12"/>
          </p:nvPr>
        </p:nvSpPr>
        <p:spPr>
          <a:xfrm>
            <a:off x="422778" y="2053887"/>
            <a:ext cx="8965402" cy="985838"/>
          </a:xfrm>
        </p:spPr>
        <p:txBody>
          <a:bodyPr>
            <a:normAutofit/>
          </a:bodyPr>
          <a:lstStyle/>
          <a:p>
            <a:r>
              <a:rPr lang="en-US" dirty="0" smtClean="0"/>
              <a:t>5</a:t>
            </a:r>
            <a:r>
              <a:rPr lang="en-US" baseline="30000" dirty="0" smtClean="0"/>
              <a:t>th</a:t>
            </a:r>
            <a:r>
              <a:rPr lang="en-US" dirty="0" smtClean="0"/>
              <a:t> </a:t>
            </a:r>
            <a:r>
              <a:rPr lang="mr-IN" dirty="0" smtClean="0"/>
              <a:t>–</a:t>
            </a:r>
            <a:r>
              <a:rPr lang="en-US" dirty="0"/>
              <a:t> </a:t>
            </a:r>
            <a:r>
              <a:rPr lang="en-US" dirty="0" smtClean="0"/>
              <a:t>6</a:t>
            </a:r>
            <a:r>
              <a:rPr lang="en-US" baseline="30000" dirty="0" smtClean="0"/>
              <a:t>th</a:t>
            </a:r>
            <a:r>
              <a:rPr lang="en-US" dirty="0" smtClean="0"/>
              <a:t> September 2017</a:t>
            </a:r>
          </a:p>
          <a:p>
            <a:r>
              <a:rPr lang="en-US" dirty="0" smtClean="0"/>
              <a:t>ILRI Nairobi*</a:t>
            </a:r>
          </a:p>
        </p:txBody>
      </p:sp>
      <p:grpSp>
        <p:nvGrpSpPr>
          <p:cNvPr id="14" name="Group 13"/>
          <p:cNvGrpSpPr/>
          <p:nvPr/>
        </p:nvGrpSpPr>
        <p:grpSpPr>
          <a:xfrm>
            <a:off x="1524000" y="3598862"/>
            <a:ext cx="6858000" cy="2116138"/>
            <a:chOff x="0" y="3598862"/>
            <a:chExt cx="9144000" cy="2116138"/>
          </a:xfrm>
        </p:grpSpPr>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096000" y="3598862"/>
              <a:ext cx="3048000" cy="2116138"/>
            </a:xfrm>
            <a:prstGeom prst="rect">
              <a:avLst/>
            </a:prstGeom>
          </p:spPr>
        </p:pic>
        <p:pic>
          <p:nvPicPr>
            <p:cNvPr id="2050" name="Picture 2" descr="C:\Users\zsewunet\Downloads\4189986967_eb3e1b1848_b.jpg"/>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2246193" y="3598862"/>
              <a:ext cx="3724275" cy="2116138"/>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0" y="3604178"/>
              <a:ext cx="2147215" cy="21108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13" name="Picture 12"/>
          <p:cNvPicPr/>
          <p:nvPr/>
        </p:nvPicPr>
        <p:blipFill>
          <a:blip r:embed="rId8">
            <a:extLst>
              <a:ext uri="{28A0092B-C50C-407E-A947-70E740481C1C}">
                <a14:useLocalDpi xmlns:a14="http://schemas.microsoft.com/office/drawing/2010/main" val="0"/>
              </a:ext>
            </a:extLst>
          </a:blip>
          <a:srcRect/>
          <a:stretch>
            <a:fillRect/>
          </a:stretch>
        </p:blipFill>
        <p:spPr bwMode="auto">
          <a:xfrm>
            <a:off x="4364370" y="5847437"/>
            <a:ext cx="875631" cy="877345"/>
          </a:xfrm>
          <a:prstGeom prst="rect">
            <a:avLst/>
          </a:prstGeom>
          <a:noFill/>
          <a:ln>
            <a:noFill/>
          </a:ln>
        </p:spPr>
      </p:pic>
      <p:sp>
        <p:nvSpPr>
          <p:cNvPr id="2" name="TextBox 1"/>
          <p:cNvSpPr txBox="1"/>
          <p:nvPr/>
        </p:nvSpPr>
        <p:spPr>
          <a:xfrm>
            <a:off x="7594600" y="6281462"/>
            <a:ext cx="2603500" cy="338554"/>
          </a:xfrm>
          <a:prstGeom prst="rect">
            <a:avLst/>
          </a:prstGeom>
          <a:noFill/>
        </p:spPr>
        <p:txBody>
          <a:bodyPr wrap="square" rtlCol="0">
            <a:spAutoFit/>
          </a:bodyPr>
          <a:lstStyle/>
          <a:p>
            <a:r>
              <a:rPr lang="en-US" sz="1600" dirty="0" smtClean="0"/>
              <a:t>*12th -13</a:t>
            </a:r>
            <a:r>
              <a:rPr lang="en-US" sz="1600" baseline="30000" dirty="0" smtClean="0"/>
              <a:t>th</a:t>
            </a:r>
            <a:r>
              <a:rPr lang="en-US" sz="1600" dirty="0" smtClean="0"/>
              <a:t> October 2016</a:t>
            </a:r>
            <a:endParaRPr lang="en-US" sz="1600" dirty="0"/>
          </a:p>
        </p:txBody>
      </p:sp>
    </p:spTree>
    <p:extLst>
      <p:ext uri="{BB962C8B-B14F-4D97-AF65-F5344CB8AC3E}">
        <p14:creationId xmlns:p14="http://schemas.microsoft.com/office/powerpoint/2010/main" val="3724927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20598"/>
            <a:ext cx="8229600" cy="1143000"/>
          </a:xfrm>
        </p:spPr>
        <p:txBody>
          <a:bodyPr>
            <a:noAutofit/>
          </a:bodyPr>
          <a:lstStyle/>
          <a:p>
            <a:pPr algn="ctr"/>
            <a:r>
              <a:rPr lang="es-ES_tradnl" sz="2800" b="1" i="1" dirty="0" err="1"/>
              <a:t>Cluster</a:t>
            </a:r>
            <a:r>
              <a:rPr lang="es-ES_tradnl" sz="2800" b="1" i="1" dirty="0"/>
              <a:t> of </a:t>
            </a:r>
            <a:r>
              <a:rPr lang="es-ES_tradnl" sz="2800" b="1" i="1" dirty="0" err="1"/>
              <a:t>Activities</a:t>
            </a:r>
            <a:r>
              <a:rPr lang="es-ES_tradnl" sz="2800" b="1" i="1" dirty="0"/>
              <a:t> </a:t>
            </a:r>
            <a:r>
              <a:rPr lang="es-ES_tradnl" sz="2800" b="1" i="1" dirty="0" smtClean="0"/>
              <a:t>(</a:t>
            </a:r>
            <a:r>
              <a:rPr lang="es-ES_tradnl" sz="2800" b="1" i="1" dirty="0" err="1" smtClean="0"/>
              <a:t>CoA</a:t>
            </a:r>
            <a:r>
              <a:rPr lang="es-ES_tradnl" sz="2800" b="1" i="1" dirty="0" smtClean="0"/>
              <a:t>) 3</a:t>
            </a:r>
            <a:r>
              <a:rPr lang="en-US" sz="2800" b="1" i="1" dirty="0" smtClean="0"/>
              <a:t/>
            </a:r>
            <a:br>
              <a:rPr lang="en-US" sz="2800" b="1" i="1" dirty="0" smtClean="0"/>
            </a:br>
            <a:r>
              <a:rPr lang="en-US" sz="2800" b="1" i="1" dirty="0" smtClean="0"/>
              <a:t>Continuous </a:t>
            </a:r>
            <a:r>
              <a:rPr lang="en-US" sz="2800" b="1" i="1" dirty="0"/>
              <a:t>genetic gains, multiplication and delivery systems</a:t>
            </a:r>
            <a:r>
              <a:rPr lang="en-GB" sz="2800" b="1" i="1" dirty="0"/>
              <a:t> </a:t>
            </a:r>
            <a:endParaRPr lang="en-US" sz="2800" b="1" i="1" dirty="0"/>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664745" y="5941498"/>
            <a:ext cx="689094" cy="634969"/>
          </a:xfrm>
          <a:prstGeom prst="rect">
            <a:avLst/>
          </a:prstGeom>
          <a:noFill/>
          <a:ln>
            <a:noFill/>
          </a:ln>
        </p:spPr>
      </p:pic>
      <p:sp>
        <p:nvSpPr>
          <p:cNvPr id="6" name="TextBox 5"/>
          <p:cNvSpPr txBox="1"/>
          <p:nvPr/>
        </p:nvSpPr>
        <p:spPr>
          <a:xfrm>
            <a:off x="960312" y="2013018"/>
            <a:ext cx="7985376" cy="2677656"/>
          </a:xfrm>
          <a:prstGeom prst="rect">
            <a:avLst/>
          </a:prstGeom>
          <a:noFill/>
        </p:spPr>
        <p:txBody>
          <a:bodyPr wrap="square" rtlCol="0">
            <a:spAutoFit/>
          </a:bodyPr>
          <a:lstStyle/>
          <a:p>
            <a:pPr algn="ctr"/>
            <a:r>
              <a:rPr lang="en-US" sz="2400" dirty="0"/>
              <a:t>P</a:t>
            </a:r>
            <a:r>
              <a:rPr lang="en-US" sz="2400" dirty="0"/>
              <a:t>revious cluster (2), </a:t>
            </a:r>
            <a:r>
              <a:rPr lang="en-US" sz="2400" dirty="0" smtClean="0"/>
              <a:t>objective are </a:t>
            </a:r>
            <a:r>
              <a:rPr lang="en-US" sz="2400" dirty="0"/>
              <a:t>to </a:t>
            </a:r>
            <a:r>
              <a:rPr lang="en-US" sz="2400" dirty="0"/>
              <a:t>identify, develop and promote genetically superior </a:t>
            </a:r>
            <a:r>
              <a:rPr lang="en-US" sz="2400" dirty="0"/>
              <a:t>livestock</a:t>
            </a:r>
            <a:r>
              <a:rPr lang="en-US" sz="2400" dirty="0" smtClean="0"/>
              <a:t>. </a:t>
            </a:r>
            <a:r>
              <a:rPr lang="en-US" sz="2400" b="1" dirty="0" smtClean="0">
                <a:solidFill>
                  <a:srgbClr val="2F23BD"/>
                </a:solidFill>
              </a:rPr>
              <a:t>Here</a:t>
            </a:r>
            <a:r>
              <a:rPr lang="en-US" sz="2400" b="1" dirty="0">
                <a:solidFill>
                  <a:srgbClr val="2F23BD"/>
                </a:solidFill>
              </a:rPr>
              <a:t>, </a:t>
            </a:r>
            <a:r>
              <a:rPr lang="en-US" sz="2400" b="1" dirty="0">
                <a:solidFill>
                  <a:srgbClr val="2F23BD"/>
                </a:solidFill>
              </a:rPr>
              <a:t>the aim is to continually improve the performance of these livestock and link them to sustainable multiplication and delivery systems</a:t>
            </a:r>
            <a:r>
              <a:rPr lang="en-US" sz="2400" dirty="0"/>
              <a:t>. </a:t>
            </a:r>
            <a:r>
              <a:rPr lang="en-US" sz="2400" dirty="0"/>
              <a:t>Including through </a:t>
            </a:r>
            <a:r>
              <a:rPr lang="en-US" sz="2400" dirty="0" smtClean="0"/>
              <a:t>the </a:t>
            </a:r>
            <a:r>
              <a:rPr lang="en-US" sz="2400" dirty="0"/>
              <a:t>develop </a:t>
            </a:r>
            <a:r>
              <a:rPr lang="en-US" sz="2400" dirty="0"/>
              <a:t>business models and </a:t>
            </a:r>
            <a:r>
              <a:rPr lang="en-US" sz="2400" dirty="0"/>
              <a:t>creation of </a:t>
            </a:r>
            <a:r>
              <a:rPr lang="en-US" sz="2400" dirty="0"/>
              <a:t>public–private research partnerships for breed improvement programs. </a:t>
            </a:r>
            <a:endParaRPr lang="en-US" sz="2400" i="1" dirty="0"/>
          </a:p>
        </p:txBody>
      </p:sp>
    </p:spTree>
    <p:extLst>
      <p:ext uri="{BB962C8B-B14F-4D97-AF65-F5344CB8AC3E}">
        <p14:creationId xmlns:p14="http://schemas.microsoft.com/office/powerpoint/2010/main" val="1184080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664745" y="5941498"/>
            <a:ext cx="689094" cy="634969"/>
          </a:xfrm>
          <a:prstGeom prst="rect">
            <a:avLst/>
          </a:prstGeom>
          <a:noFill/>
          <a:ln>
            <a:noFill/>
          </a:ln>
        </p:spPr>
      </p:pic>
      <p:sp>
        <p:nvSpPr>
          <p:cNvPr id="9" name="Title 1"/>
          <p:cNvSpPr txBox="1">
            <a:spLocks/>
          </p:cNvSpPr>
          <p:nvPr/>
        </p:nvSpPr>
        <p:spPr>
          <a:xfrm>
            <a:off x="-1" y="228615"/>
            <a:ext cx="9745579" cy="1143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2800" b="1" i="1" dirty="0" err="1" smtClean="0"/>
              <a:t>Cluster</a:t>
            </a:r>
            <a:r>
              <a:rPr lang="es-ES_tradnl" sz="2800" b="1" i="1" dirty="0" smtClean="0"/>
              <a:t> of </a:t>
            </a:r>
            <a:r>
              <a:rPr lang="es-ES_tradnl" sz="2800" b="1" i="1" dirty="0" err="1" smtClean="0"/>
              <a:t>Activities</a:t>
            </a:r>
            <a:r>
              <a:rPr lang="es-ES_tradnl" sz="2800" b="1" i="1" dirty="0" smtClean="0"/>
              <a:t> (</a:t>
            </a:r>
            <a:r>
              <a:rPr lang="es-ES_tradnl" sz="2800" b="1" i="1" dirty="0" err="1" smtClean="0"/>
              <a:t>CoA</a:t>
            </a:r>
            <a:r>
              <a:rPr lang="es-ES_tradnl" sz="2800" b="1" i="1" dirty="0" smtClean="0"/>
              <a:t>) 3</a:t>
            </a:r>
            <a:r>
              <a:rPr lang="en-US" sz="2800" b="1" i="1" dirty="0" smtClean="0"/>
              <a:t/>
            </a:r>
            <a:br>
              <a:rPr lang="en-US" sz="2800" b="1" i="1" dirty="0" smtClean="0"/>
            </a:br>
            <a:r>
              <a:rPr lang="en-US" sz="2800" b="1" i="1" dirty="0" smtClean="0"/>
              <a:t>Continuous genetic gains, multiplication and delivery systems</a:t>
            </a:r>
            <a:r>
              <a:rPr lang="en-GB" sz="2800" b="1" i="1" dirty="0" smtClean="0"/>
              <a:t> </a:t>
            </a:r>
            <a:endParaRPr lang="en-US" sz="2800" b="1" i="1" dirty="0"/>
          </a:p>
        </p:txBody>
      </p:sp>
      <p:graphicFrame>
        <p:nvGraphicFramePr>
          <p:cNvPr id="12" name="Table 11"/>
          <p:cNvGraphicFramePr>
            <a:graphicFrameLocks noGrp="1"/>
          </p:cNvGraphicFramePr>
          <p:nvPr>
            <p:extLst>
              <p:ext uri="{D42A27DB-BD31-4B8C-83A1-F6EECF244321}">
                <p14:modId xmlns:p14="http://schemas.microsoft.com/office/powerpoint/2010/main" val="2045132923"/>
              </p:ext>
            </p:extLst>
          </p:nvPr>
        </p:nvGraphicFramePr>
        <p:xfrm>
          <a:off x="703385" y="1455963"/>
          <a:ext cx="8451264" cy="2696804"/>
        </p:xfrm>
        <a:graphic>
          <a:graphicData uri="http://schemas.openxmlformats.org/drawingml/2006/table">
            <a:tbl>
              <a:tblPr>
                <a:tableStyleId>{5C22544A-7EE6-4342-B048-85BDC9FD1C3A}</a:tableStyleId>
              </a:tblPr>
              <a:tblGrid>
                <a:gridCol w="8451264"/>
              </a:tblGrid>
              <a:tr h="440001">
                <a:tc>
                  <a:txBody>
                    <a:bodyPr/>
                    <a:lstStyle/>
                    <a:p>
                      <a:pPr algn="ctr" fontAlgn="ctr"/>
                      <a:r>
                        <a:rPr lang="en-US" sz="2400" u="none" strike="noStrike" dirty="0" smtClean="0">
                          <a:effectLst/>
                        </a:rPr>
                        <a:t>2022 </a:t>
                      </a:r>
                      <a:r>
                        <a:rPr lang="en-US" sz="2400" u="none" strike="noStrike" dirty="0">
                          <a:effectLst/>
                        </a:rPr>
                        <a:t>Outcome</a:t>
                      </a:r>
                      <a:endParaRPr lang="en-US" sz="2400" b="1" i="0" u="none" strike="noStrike" dirty="0">
                        <a:solidFill>
                          <a:srgbClr val="000000"/>
                        </a:solidFill>
                        <a:effectLst/>
                        <a:latin typeface="Calibri" charset="0"/>
                      </a:endParaRPr>
                    </a:p>
                  </a:txBody>
                  <a:tcPr marL="6350" marR="6350" marT="6350" marB="0" anchor="ctr"/>
                </a:tc>
              </a:tr>
              <a:tr h="1057087">
                <a:tc>
                  <a:txBody>
                    <a:bodyPr/>
                    <a:lstStyle/>
                    <a:p>
                      <a:pPr algn="just" fontAlgn="ctr"/>
                      <a:r>
                        <a:rPr lang="en-US" sz="2000" b="1" i="0" u="none" strike="noStrike" dirty="0">
                          <a:solidFill>
                            <a:srgbClr val="2F23BD"/>
                          </a:solidFill>
                          <a:effectLst/>
                          <a:latin typeface="Calibri" charset="0"/>
                        </a:rPr>
                        <a:t>Business models for multiplication and delivery of improved livestock genetics, to resource poor women and men livestock keepers</a:t>
                      </a:r>
                      <a:r>
                        <a:rPr lang="en-US" sz="2000" b="0" i="0" u="none" strike="noStrike" dirty="0">
                          <a:solidFill>
                            <a:srgbClr val="000000"/>
                          </a:solidFill>
                          <a:effectLst/>
                          <a:latin typeface="Calibri" charset="0"/>
                        </a:rPr>
                        <a:t>, implemented by national research and development partners, and the private sector in five CRP priority countries and other locations. </a:t>
                      </a:r>
                    </a:p>
                  </a:txBody>
                  <a:tcPr marL="6350" marR="6350" marT="6350" marB="0" anchor="ctr"/>
                </a:tc>
              </a:tr>
              <a:tr h="1031253">
                <a:tc>
                  <a:txBody>
                    <a:bodyPr/>
                    <a:lstStyle/>
                    <a:p>
                      <a:pPr algn="l" fontAlgn="ctr"/>
                      <a:r>
                        <a:rPr lang="en-US" sz="2000" b="0" i="0" u="none" strike="noStrike" dirty="0">
                          <a:solidFill>
                            <a:srgbClr val="000000"/>
                          </a:solidFill>
                          <a:effectLst/>
                          <a:latin typeface="Calibri" charset="0"/>
                        </a:rPr>
                        <a:t>Women and men resource poor livestock keepers sustainably </a:t>
                      </a:r>
                      <a:r>
                        <a:rPr lang="en-US" sz="2000" b="0" i="0" u="none" strike="noStrike" dirty="0" err="1">
                          <a:solidFill>
                            <a:srgbClr val="000000"/>
                          </a:solidFill>
                          <a:effectLst/>
                          <a:latin typeface="Calibri" charset="0"/>
                        </a:rPr>
                        <a:t>utilising</a:t>
                      </a:r>
                      <a:r>
                        <a:rPr lang="en-US" sz="2000" b="0" i="0" u="none" strike="noStrike" dirty="0">
                          <a:solidFill>
                            <a:srgbClr val="000000"/>
                          </a:solidFill>
                          <a:effectLst/>
                          <a:latin typeface="Calibri" charset="0"/>
                        </a:rPr>
                        <a:t> improved livestock genetics, both productive and adapted, in 3 priority countries and other locations.</a:t>
                      </a:r>
                    </a:p>
                  </a:txBody>
                  <a:tcPr marL="6350" marR="6350" marT="6350" marB="0" anchor="ctr"/>
                </a:tc>
              </a:tr>
            </a:tbl>
          </a:graphicData>
        </a:graphic>
      </p:graphicFrame>
      <p:graphicFrame>
        <p:nvGraphicFramePr>
          <p:cNvPr id="14" name="Table 13"/>
          <p:cNvGraphicFramePr>
            <a:graphicFrameLocks noGrp="1"/>
          </p:cNvGraphicFramePr>
          <p:nvPr>
            <p:extLst>
              <p:ext uri="{D42A27DB-BD31-4B8C-83A1-F6EECF244321}">
                <p14:modId xmlns:p14="http://schemas.microsoft.com/office/powerpoint/2010/main" val="1710481110"/>
              </p:ext>
            </p:extLst>
          </p:nvPr>
        </p:nvGraphicFramePr>
        <p:xfrm>
          <a:off x="705848" y="4303792"/>
          <a:ext cx="8403055" cy="1631950"/>
        </p:xfrm>
        <a:graphic>
          <a:graphicData uri="http://schemas.openxmlformats.org/drawingml/2006/table">
            <a:tbl>
              <a:tblPr>
                <a:tableStyleId>{5C22544A-7EE6-4342-B048-85BDC9FD1C3A}</a:tableStyleId>
              </a:tblPr>
              <a:tblGrid>
                <a:gridCol w="8403055"/>
              </a:tblGrid>
              <a:tr h="406400">
                <a:tc>
                  <a:txBody>
                    <a:bodyPr/>
                    <a:lstStyle/>
                    <a:p>
                      <a:pPr algn="ctr" fontAlgn="ctr"/>
                      <a:r>
                        <a:rPr lang="en-US" sz="2000" u="none" strike="noStrike" dirty="0">
                          <a:effectLst/>
                        </a:rPr>
                        <a:t>CoA / Key </a:t>
                      </a:r>
                      <a:r>
                        <a:rPr lang="en-US" sz="2000" u="none" strike="noStrike" dirty="0" smtClean="0">
                          <a:effectLst/>
                        </a:rPr>
                        <a:t>Outputs 2017 (POWB)</a:t>
                      </a:r>
                      <a:endParaRPr lang="en-US" sz="2000" b="1" i="0" u="none" strike="noStrike" dirty="0">
                        <a:solidFill>
                          <a:srgbClr val="000000"/>
                        </a:solidFill>
                        <a:effectLst/>
                        <a:latin typeface="Calibri" charset="0"/>
                      </a:endParaRPr>
                    </a:p>
                  </a:txBody>
                  <a:tcPr marL="6350" marR="6350" marT="6350" marB="0" anchor="ctr"/>
                </a:tc>
              </a:tr>
              <a:tr h="952500">
                <a:tc>
                  <a:txBody>
                    <a:bodyPr/>
                    <a:lstStyle/>
                    <a:p>
                      <a:pPr algn="just" fontAlgn="ctr"/>
                      <a:r>
                        <a:rPr lang="en-US" sz="2000" b="1" i="0" u="none" strike="noStrike" dirty="0">
                          <a:solidFill>
                            <a:srgbClr val="FF0000"/>
                          </a:solidFill>
                          <a:effectLst/>
                          <a:latin typeface="Calibri" charset="0"/>
                        </a:rPr>
                        <a:t>(v) The assessment of institutional arrangements for delivery of improved genetics and guidelines on delivery options (dairy cattle) will be integrated in the business models for the multiplication and delivery of improved livestock genetics.</a:t>
                      </a:r>
                    </a:p>
                  </a:txBody>
                  <a:tcPr marL="6350" marR="6350" marT="6350" marB="0" anchor="ct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1839917028"/>
              </p:ext>
            </p:extLst>
          </p:nvPr>
        </p:nvGraphicFramePr>
        <p:xfrm>
          <a:off x="4817135" y="6133001"/>
          <a:ext cx="4291768" cy="443466"/>
        </p:xfrm>
        <a:graphic>
          <a:graphicData uri="http://schemas.openxmlformats.org/drawingml/2006/table">
            <a:tbl>
              <a:tblPr>
                <a:tableStyleId>{5C22544A-7EE6-4342-B048-85BDC9FD1C3A}</a:tableStyleId>
              </a:tblPr>
              <a:tblGrid>
                <a:gridCol w="2522176"/>
                <a:gridCol w="1769592"/>
              </a:tblGrid>
              <a:tr h="443466">
                <a:tc>
                  <a:txBody>
                    <a:bodyPr/>
                    <a:lstStyle/>
                    <a:p>
                      <a:pPr algn="l" fontAlgn="b"/>
                      <a:r>
                        <a:rPr lang="en-US" sz="1600" b="1" u="none" strike="noStrike" dirty="0">
                          <a:effectLst/>
                        </a:rPr>
                        <a:t>Cluster </a:t>
                      </a:r>
                      <a:r>
                        <a:rPr lang="en-US" sz="1600" b="1" u="none" strike="noStrike" dirty="0" smtClean="0">
                          <a:effectLst/>
                        </a:rPr>
                        <a:t>3 Funding 2017</a:t>
                      </a:r>
                      <a:endParaRPr lang="en-US" sz="1600" b="1" i="0" u="none" strike="noStrike" dirty="0">
                        <a:solidFill>
                          <a:srgbClr val="000000"/>
                        </a:solidFill>
                        <a:effectLst/>
                        <a:latin typeface="Calibri" charset="0"/>
                      </a:endParaRPr>
                    </a:p>
                  </a:txBody>
                  <a:tcPr marL="0" marR="0" marT="0" marB="0" anchor="b"/>
                </a:tc>
                <a:tc>
                  <a:txBody>
                    <a:bodyPr/>
                    <a:lstStyle/>
                    <a:p>
                      <a:pPr algn="r" fontAlgn="b"/>
                      <a:r>
                        <a:rPr lang="is-IS" sz="1600" b="1" i="0" u="none" strike="noStrike" dirty="0" smtClean="0">
                          <a:solidFill>
                            <a:srgbClr val="000000"/>
                          </a:solidFill>
                          <a:effectLst/>
                          <a:latin typeface="Calibri" charset="0"/>
                        </a:rPr>
                        <a:t>185,000 US$ W1/W1</a:t>
                      </a:r>
                      <a:endParaRPr lang="is-IS" sz="1600" b="1" i="0" u="none" strike="noStrike" dirty="0">
                        <a:solidFill>
                          <a:srgbClr val="000000"/>
                        </a:solidFill>
                        <a:effectLst/>
                        <a:latin typeface="Calibri" charset="0"/>
                      </a:endParaRPr>
                    </a:p>
                  </a:txBody>
                  <a:tcPr marL="0" marR="0" marT="0" marB="0" anchor="b"/>
                </a:tc>
              </a:tr>
            </a:tbl>
          </a:graphicData>
        </a:graphic>
      </p:graphicFrame>
    </p:spTree>
    <p:extLst>
      <p:ext uri="{BB962C8B-B14F-4D97-AF65-F5344CB8AC3E}">
        <p14:creationId xmlns:p14="http://schemas.microsoft.com/office/powerpoint/2010/main" val="5309245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27520"/>
            <a:ext cx="8229600" cy="1143000"/>
          </a:xfrm>
        </p:spPr>
        <p:txBody>
          <a:bodyPr>
            <a:noAutofit/>
          </a:bodyPr>
          <a:lstStyle/>
          <a:p>
            <a:pPr algn="ctr"/>
            <a:r>
              <a:rPr lang="es-ES_tradnl" sz="2800" b="1" i="1" dirty="0" err="1"/>
              <a:t>Cluster</a:t>
            </a:r>
            <a:r>
              <a:rPr lang="es-ES_tradnl" sz="2800" b="1" i="1" dirty="0"/>
              <a:t> </a:t>
            </a:r>
            <a:r>
              <a:rPr lang="es-ES_tradnl" sz="2800" b="1" i="1" dirty="0" smtClean="0"/>
              <a:t>of </a:t>
            </a:r>
            <a:r>
              <a:rPr lang="es-ES_tradnl" sz="2800" b="1" i="1" dirty="0" err="1" smtClean="0"/>
              <a:t>activities</a:t>
            </a:r>
            <a:r>
              <a:rPr lang="es-ES_tradnl" sz="2800" b="1" i="1" dirty="0" smtClean="0"/>
              <a:t> (</a:t>
            </a:r>
            <a:r>
              <a:rPr lang="es-ES_tradnl" sz="2800" b="1" i="1" dirty="0" err="1" smtClean="0"/>
              <a:t>CoA</a:t>
            </a:r>
            <a:r>
              <a:rPr lang="es-ES_tradnl" sz="2800" b="1" i="1" dirty="0" smtClean="0"/>
              <a:t>) 4</a:t>
            </a:r>
            <a:br>
              <a:rPr lang="es-ES_tradnl" sz="2800" b="1" i="1" dirty="0" smtClean="0"/>
            </a:br>
            <a:r>
              <a:rPr lang="es-ES_tradnl" sz="2800" b="1" i="1" dirty="0" err="1" smtClean="0"/>
              <a:t>Policy</a:t>
            </a:r>
            <a:r>
              <a:rPr lang="es-ES_tradnl" sz="2800" b="1" i="1" dirty="0" smtClean="0"/>
              <a:t> </a:t>
            </a:r>
            <a:r>
              <a:rPr lang="es-ES_tradnl" sz="2800" b="1" i="1" dirty="0"/>
              <a:t>and </a:t>
            </a:r>
            <a:r>
              <a:rPr lang="es-ES_tradnl" sz="2800" b="1" i="1" dirty="0" err="1"/>
              <a:t>institutional</a:t>
            </a:r>
            <a:r>
              <a:rPr lang="es-ES_tradnl" sz="2800" b="1" i="1" dirty="0"/>
              <a:t> </a:t>
            </a:r>
            <a:r>
              <a:rPr lang="es-ES_tradnl" sz="2800" b="1" i="1" dirty="0" err="1"/>
              <a:t>support</a:t>
            </a:r>
            <a:endParaRPr lang="en-GB" sz="2800" b="1" i="1" dirty="0"/>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664745" y="5941498"/>
            <a:ext cx="689094" cy="634969"/>
          </a:xfrm>
          <a:prstGeom prst="rect">
            <a:avLst/>
          </a:prstGeom>
          <a:noFill/>
          <a:ln>
            <a:noFill/>
          </a:ln>
        </p:spPr>
      </p:pic>
      <p:sp>
        <p:nvSpPr>
          <p:cNvPr id="6" name="TextBox 5"/>
          <p:cNvSpPr txBox="1"/>
          <p:nvPr/>
        </p:nvSpPr>
        <p:spPr>
          <a:xfrm>
            <a:off x="1082424" y="1878531"/>
            <a:ext cx="7985376" cy="2677656"/>
          </a:xfrm>
          <a:prstGeom prst="rect">
            <a:avLst/>
          </a:prstGeom>
          <a:noFill/>
        </p:spPr>
        <p:txBody>
          <a:bodyPr wrap="square" rtlCol="0">
            <a:spAutoFit/>
          </a:bodyPr>
          <a:lstStyle/>
          <a:p>
            <a:pPr algn="ctr"/>
            <a:r>
              <a:rPr lang="en-US" sz="2400" dirty="0"/>
              <a:t>Policies on </a:t>
            </a:r>
            <a:r>
              <a:rPr lang="en-US" sz="2400" dirty="0">
                <a:solidFill>
                  <a:srgbClr val="0000FF"/>
                </a:solidFill>
              </a:rPr>
              <a:t>animal genetic resource use</a:t>
            </a:r>
            <a:r>
              <a:rPr lang="en-US" sz="2400" dirty="0"/>
              <a:t>, </a:t>
            </a:r>
            <a:r>
              <a:rPr lang="en-US" sz="2400" dirty="0">
                <a:solidFill>
                  <a:srgbClr val="0000FF"/>
                </a:solidFill>
              </a:rPr>
              <a:t>ownership</a:t>
            </a:r>
            <a:r>
              <a:rPr lang="en-US" sz="2400" dirty="0"/>
              <a:t>, </a:t>
            </a:r>
            <a:r>
              <a:rPr lang="en-US" sz="2400" dirty="0">
                <a:solidFill>
                  <a:srgbClr val="0000FF"/>
                </a:solidFill>
              </a:rPr>
              <a:t>improvement</a:t>
            </a:r>
            <a:r>
              <a:rPr lang="en-US" sz="2400" dirty="0"/>
              <a:t> and </a:t>
            </a:r>
            <a:r>
              <a:rPr lang="en-US" sz="2400" dirty="0">
                <a:solidFill>
                  <a:srgbClr val="0000FF"/>
                </a:solidFill>
              </a:rPr>
              <a:t>conservation </a:t>
            </a:r>
            <a:r>
              <a:rPr lang="en-US" sz="2400" dirty="0"/>
              <a:t>are key to ensuring equitable benefits from livestock genetics, as well as sustainable genetic improvement. In this cluster the flagship will </a:t>
            </a:r>
            <a:r>
              <a:rPr lang="en-US" sz="2400" dirty="0">
                <a:solidFill>
                  <a:srgbClr val="0000FF"/>
                </a:solidFill>
              </a:rPr>
              <a:t>support national partners </a:t>
            </a:r>
            <a:r>
              <a:rPr lang="en-US" sz="2400" dirty="0"/>
              <a:t>by ensuring sustainability of the genetic improvement strategy and delivery systems through appropriate policies and institutional arrangements</a:t>
            </a:r>
            <a:r>
              <a:rPr lang="en-GB" sz="2400" dirty="0"/>
              <a:t> </a:t>
            </a:r>
            <a:r>
              <a:rPr lang="en-US" dirty="0"/>
              <a:t>. </a:t>
            </a:r>
            <a:endParaRPr lang="en-US" i="1" dirty="0"/>
          </a:p>
        </p:txBody>
      </p:sp>
      <p:graphicFrame>
        <p:nvGraphicFramePr>
          <p:cNvPr id="8" name="Table 7"/>
          <p:cNvGraphicFramePr>
            <a:graphicFrameLocks noGrp="1"/>
          </p:cNvGraphicFramePr>
          <p:nvPr>
            <p:extLst>
              <p:ext uri="{D42A27DB-BD31-4B8C-83A1-F6EECF244321}">
                <p14:modId xmlns:p14="http://schemas.microsoft.com/office/powerpoint/2010/main" val="705356883"/>
              </p:ext>
            </p:extLst>
          </p:nvPr>
        </p:nvGraphicFramePr>
        <p:xfrm>
          <a:off x="2867021" y="5839898"/>
          <a:ext cx="5555084" cy="609028"/>
        </p:xfrm>
        <a:graphic>
          <a:graphicData uri="http://schemas.openxmlformats.org/drawingml/2006/table">
            <a:tbl>
              <a:tblPr>
                <a:tableStyleId>{5C22544A-7EE6-4342-B048-85BDC9FD1C3A}</a:tableStyleId>
              </a:tblPr>
              <a:tblGrid>
                <a:gridCol w="3264598"/>
                <a:gridCol w="2290486"/>
              </a:tblGrid>
              <a:tr h="609028">
                <a:tc>
                  <a:txBody>
                    <a:bodyPr/>
                    <a:lstStyle/>
                    <a:p>
                      <a:pPr algn="l" fontAlgn="b"/>
                      <a:r>
                        <a:rPr lang="en-US" sz="1600" b="1" u="none" strike="noStrike" dirty="0">
                          <a:effectLst/>
                        </a:rPr>
                        <a:t>Cluster </a:t>
                      </a:r>
                      <a:r>
                        <a:rPr lang="en-US" sz="1600" b="1" u="none" strike="noStrike" dirty="0" smtClean="0">
                          <a:effectLst/>
                        </a:rPr>
                        <a:t>1  Funding 2017</a:t>
                      </a:r>
                      <a:endParaRPr lang="en-US" sz="1600" b="1" i="0" u="none" strike="noStrike" dirty="0">
                        <a:solidFill>
                          <a:srgbClr val="000000"/>
                        </a:solidFill>
                        <a:effectLst/>
                        <a:latin typeface="Calibri" charset="0"/>
                      </a:endParaRPr>
                    </a:p>
                  </a:txBody>
                  <a:tcPr marL="0" marR="0" marT="0" marB="0" anchor="b"/>
                </a:tc>
                <a:tc>
                  <a:txBody>
                    <a:bodyPr/>
                    <a:lstStyle/>
                    <a:p>
                      <a:pPr algn="r" fontAlgn="b"/>
                      <a:r>
                        <a:rPr lang="nb-NO" sz="1600" b="1" i="0" u="none" strike="noStrike" dirty="0" smtClean="0">
                          <a:solidFill>
                            <a:srgbClr val="000000"/>
                          </a:solidFill>
                          <a:effectLst/>
                          <a:latin typeface="Calibri" charset="0"/>
                        </a:rPr>
                        <a:t>20,000 US$ W1/W2</a:t>
                      </a:r>
                      <a:endParaRPr lang="nb-NO" sz="1600" b="1" i="0" u="none" strike="noStrike" dirty="0">
                        <a:solidFill>
                          <a:srgbClr val="000000"/>
                        </a:solidFill>
                        <a:effectLst/>
                        <a:latin typeface="Calibri" charset="0"/>
                      </a:endParaRPr>
                    </a:p>
                  </a:txBody>
                  <a:tcPr marL="0" marR="0" marT="0" marB="0" anchor="b"/>
                </a:tc>
              </a:tr>
            </a:tbl>
          </a:graphicData>
        </a:graphic>
      </p:graphicFrame>
    </p:spTree>
    <p:extLst>
      <p:ext uri="{BB962C8B-B14F-4D97-AF65-F5344CB8AC3E}">
        <p14:creationId xmlns:p14="http://schemas.microsoft.com/office/powerpoint/2010/main" val="3484512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27520"/>
            <a:ext cx="8229600" cy="1143000"/>
          </a:xfrm>
        </p:spPr>
        <p:txBody>
          <a:bodyPr>
            <a:noAutofit/>
          </a:bodyPr>
          <a:lstStyle/>
          <a:p>
            <a:pPr algn="ctr"/>
            <a:r>
              <a:rPr lang="es-ES_tradnl" sz="2800" b="1" i="1" dirty="0" err="1"/>
              <a:t>Cluster</a:t>
            </a:r>
            <a:r>
              <a:rPr lang="es-ES_tradnl" sz="2800" b="1" i="1" dirty="0"/>
              <a:t> </a:t>
            </a:r>
            <a:r>
              <a:rPr lang="es-ES_tradnl" sz="2800" b="1" i="1" dirty="0" smtClean="0"/>
              <a:t>of </a:t>
            </a:r>
            <a:r>
              <a:rPr lang="es-ES_tradnl" sz="2800" b="1" i="1" dirty="0" err="1" smtClean="0"/>
              <a:t>activities</a:t>
            </a:r>
            <a:r>
              <a:rPr lang="es-ES_tradnl" sz="2800" b="1" i="1" dirty="0" smtClean="0"/>
              <a:t> (</a:t>
            </a:r>
            <a:r>
              <a:rPr lang="es-ES_tradnl" sz="2800" b="1" i="1" dirty="0" err="1" smtClean="0"/>
              <a:t>CoA</a:t>
            </a:r>
            <a:r>
              <a:rPr lang="es-ES_tradnl" sz="2800" b="1" i="1" dirty="0" smtClean="0"/>
              <a:t>) 4</a:t>
            </a:r>
            <a:br>
              <a:rPr lang="es-ES_tradnl" sz="2800" b="1" i="1" dirty="0" smtClean="0"/>
            </a:br>
            <a:r>
              <a:rPr lang="es-ES_tradnl" sz="2800" b="1" i="1" dirty="0" err="1" smtClean="0"/>
              <a:t>Policy</a:t>
            </a:r>
            <a:r>
              <a:rPr lang="es-ES_tradnl" sz="2800" b="1" i="1" dirty="0" smtClean="0"/>
              <a:t> </a:t>
            </a:r>
            <a:r>
              <a:rPr lang="es-ES_tradnl" sz="2800" b="1" i="1" dirty="0"/>
              <a:t>and </a:t>
            </a:r>
            <a:r>
              <a:rPr lang="es-ES_tradnl" sz="2800" b="1" i="1" dirty="0" err="1"/>
              <a:t>institutional</a:t>
            </a:r>
            <a:r>
              <a:rPr lang="es-ES_tradnl" sz="2800" b="1" i="1" dirty="0"/>
              <a:t> </a:t>
            </a:r>
            <a:r>
              <a:rPr lang="es-ES_tradnl" sz="2800" b="1" i="1" dirty="0" err="1"/>
              <a:t>support</a:t>
            </a:r>
            <a:endParaRPr lang="en-GB" sz="2800" b="1" i="1" dirty="0"/>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664745" y="5941498"/>
            <a:ext cx="689094" cy="634969"/>
          </a:xfrm>
          <a:prstGeom prst="rect">
            <a:avLst/>
          </a:prstGeom>
          <a:noFill/>
          <a:ln>
            <a:noFill/>
          </a:ln>
        </p:spPr>
      </p:pic>
      <p:graphicFrame>
        <p:nvGraphicFramePr>
          <p:cNvPr id="7" name="Table 6"/>
          <p:cNvGraphicFramePr>
            <a:graphicFrameLocks noGrp="1"/>
          </p:cNvGraphicFramePr>
          <p:nvPr>
            <p:extLst>
              <p:ext uri="{D42A27DB-BD31-4B8C-83A1-F6EECF244321}">
                <p14:modId xmlns:p14="http://schemas.microsoft.com/office/powerpoint/2010/main" val="1846022699"/>
              </p:ext>
            </p:extLst>
          </p:nvPr>
        </p:nvGraphicFramePr>
        <p:xfrm>
          <a:off x="838200" y="1826553"/>
          <a:ext cx="8403055" cy="1908810"/>
        </p:xfrm>
        <a:graphic>
          <a:graphicData uri="http://schemas.openxmlformats.org/drawingml/2006/table">
            <a:tbl>
              <a:tblPr>
                <a:tableStyleId>{5C22544A-7EE6-4342-B048-85BDC9FD1C3A}</a:tableStyleId>
              </a:tblPr>
              <a:tblGrid>
                <a:gridCol w="8403055"/>
              </a:tblGrid>
              <a:tr h="325024">
                <a:tc>
                  <a:txBody>
                    <a:bodyPr/>
                    <a:lstStyle/>
                    <a:p>
                      <a:pPr algn="ctr" fontAlgn="ctr"/>
                      <a:r>
                        <a:rPr lang="en-US" sz="2400" u="none" strike="noStrike" dirty="0" smtClean="0">
                          <a:effectLst/>
                        </a:rPr>
                        <a:t>2022 </a:t>
                      </a:r>
                      <a:r>
                        <a:rPr lang="en-US" sz="2400" u="none" strike="noStrike" dirty="0">
                          <a:effectLst/>
                        </a:rPr>
                        <a:t>Outcome</a:t>
                      </a:r>
                      <a:endParaRPr lang="en-US" sz="2400" b="1" i="0" u="none" strike="noStrike" dirty="0">
                        <a:solidFill>
                          <a:srgbClr val="000000"/>
                        </a:solidFill>
                        <a:effectLst/>
                        <a:latin typeface="Calibri" charset="0"/>
                      </a:endParaRPr>
                    </a:p>
                  </a:txBody>
                  <a:tcPr marL="6350" marR="6350" marT="6350" marB="0" anchor="ctr"/>
                </a:tc>
              </a:tr>
              <a:tr h="1070472">
                <a:tc>
                  <a:txBody>
                    <a:bodyPr/>
                    <a:lstStyle/>
                    <a:p>
                      <a:pPr algn="just" fontAlgn="ctr"/>
                      <a:r>
                        <a:rPr lang="en-US" sz="2000" b="0" i="0" u="none" strike="noStrike" dirty="0">
                          <a:solidFill>
                            <a:srgbClr val="000000"/>
                          </a:solidFill>
                          <a:effectLst/>
                          <a:latin typeface="Calibri" charset="0"/>
                        </a:rPr>
                        <a:t>Guidelines on policy and institutional arrangements for improvement and conservation of animal genetic resources (</a:t>
                      </a:r>
                      <a:r>
                        <a:rPr lang="en-US" sz="2000" b="0" i="0" u="none" strike="noStrike" dirty="0" err="1">
                          <a:solidFill>
                            <a:srgbClr val="000000"/>
                          </a:solidFill>
                          <a:effectLst/>
                          <a:latin typeface="Calibri" charset="0"/>
                        </a:rPr>
                        <a:t>AnGR</a:t>
                      </a:r>
                      <a:r>
                        <a:rPr lang="en-US" sz="2000" b="0" i="0" u="none" strike="noStrike" dirty="0">
                          <a:solidFill>
                            <a:srgbClr val="000000"/>
                          </a:solidFill>
                          <a:effectLst/>
                          <a:latin typeface="Calibri" charset="0"/>
                        </a:rPr>
                        <a:t>) adopted by policymakers, national research and development partners, and the private sector, in 7 priority countries and other locations</a:t>
                      </a:r>
                    </a:p>
                  </a:txBody>
                  <a:tcPr marL="6350" marR="6350" marT="6350" marB="0" anchor="ctr"/>
                </a:tc>
              </a:tr>
              <a:tr h="271778">
                <a:tc>
                  <a:txBody>
                    <a:bodyPr/>
                    <a:lstStyle/>
                    <a:p>
                      <a:pPr algn="l" fontAlgn="ctr"/>
                      <a:endParaRPr lang="en-US" sz="2000" b="0" i="0" u="none" strike="noStrike" dirty="0">
                        <a:solidFill>
                          <a:srgbClr val="000000"/>
                        </a:solidFill>
                        <a:effectLst/>
                        <a:latin typeface="Calibri" charset="0"/>
                      </a:endParaRPr>
                    </a:p>
                  </a:txBody>
                  <a:tcPr marL="6350" marR="6350" marT="6350" marB="0" anchor="ct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1723154818"/>
              </p:ext>
            </p:extLst>
          </p:nvPr>
        </p:nvGraphicFramePr>
        <p:xfrm>
          <a:off x="838200" y="4309548"/>
          <a:ext cx="8403055" cy="1631950"/>
        </p:xfrm>
        <a:graphic>
          <a:graphicData uri="http://schemas.openxmlformats.org/drawingml/2006/table">
            <a:tbl>
              <a:tblPr>
                <a:tableStyleId>{5C22544A-7EE6-4342-B048-85BDC9FD1C3A}</a:tableStyleId>
              </a:tblPr>
              <a:tblGrid>
                <a:gridCol w="8403055"/>
              </a:tblGrid>
              <a:tr h="406400">
                <a:tc>
                  <a:txBody>
                    <a:bodyPr/>
                    <a:lstStyle/>
                    <a:p>
                      <a:pPr algn="ctr" fontAlgn="ctr"/>
                      <a:r>
                        <a:rPr lang="en-US" sz="2000" u="none" strike="noStrike" dirty="0">
                          <a:effectLst/>
                        </a:rPr>
                        <a:t>CoA / Key </a:t>
                      </a:r>
                      <a:r>
                        <a:rPr lang="en-US" sz="2000" u="none" strike="noStrike" dirty="0" smtClean="0">
                          <a:effectLst/>
                        </a:rPr>
                        <a:t>Outputs 2017 (POWB)</a:t>
                      </a:r>
                      <a:endParaRPr lang="en-US" sz="2000" b="1" i="0" u="none" strike="noStrike" dirty="0">
                        <a:solidFill>
                          <a:srgbClr val="000000"/>
                        </a:solidFill>
                        <a:effectLst/>
                        <a:latin typeface="Calibri" charset="0"/>
                      </a:endParaRPr>
                    </a:p>
                  </a:txBody>
                  <a:tcPr marL="6350" marR="6350" marT="6350" marB="0" anchor="ctr"/>
                </a:tc>
              </a:tr>
              <a:tr h="952500">
                <a:tc>
                  <a:txBody>
                    <a:bodyPr/>
                    <a:lstStyle/>
                    <a:p>
                      <a:pPr algn="just" fontAlgn="ctr"/>
                      <a:r>
                        <a:rPr lang="en-US" sz="2000" b="1" i="0" u="none" strike="noStrike" dirty="0">
                          <a:solidFill>
                            <a:srgbClr val="FF0000"/>
                          </a:solidFill>
                          <a:effectLst/>
                          <a:latin typeface="Calibri" charset="0"/>
                        </a:rPr>
                        <a:t> (vi) The review on published baselines information on best practices and lessons on </a:t>
                      </a:r>
                      <a:r>
                        <a:rPr lang="en-US" sz="2000" b="1" i="0" u="none" strike="noStrike" dirty="0" err="1">
                          <a:solidFill>
                            <a:srgbClr val="FF0000"/>
                          </a:solidFill>
                          <a:effectLst/>
                          <a:latin typeface="Calibri" charset="0"/>
                        </a:rPr>
                        <a:t>AnGR</a:t>
                      </a:r>
                      <a:r>
                        <a:rPr lang="en-US" sz="2000" b="1" i="0" u="none" strike="noStrike" dirty="0">
                          <a:solidFill>
                            <a:srgbClr val="FF0000"/>
                          </a:solidFill>
                          <a:effectLst/>
                          <a:latin typeface="Calibri" charset="0"/>
                        </a:rPr>
                        <a:t> improvement in Africa will contribute to guidelines for improvement and conservation of </a:t>
                      </a:r>
                      <a:r>
                        <a:rPr lang="en-US" sz="2000" b="1" i="0" u="none" strike="noStrike" dirty="0" err="1">
                          <a:solidFill>
                            <a:srgbClr val="FF0000"/>
                          </a:solidFill>
                          <a:effectLst/>
                          <a:latin typeface="Calibri" charset="0"/>
                        </a:rPr>
                        <a:t>AnGR</a:t>
                      </a:r>
                      <a:r>
                        <a:rPr lang="en-US" sz="2000" b="1" i="0" u="none" strike="noStrike" dirty="0">
                          <a:solidFill>
                            <a:srgbClr val="FF0000"/>
                          </a:solidFill>
                          <a:effectLst/>
                          <a:latin typeface="Calibri" charset="0"/>
                        </a:rPr>
                        <a:t> to be adopted by countries. </a:t>
                      </a:r>
                      <a:r>
                        <a:rPr lang="en-US" sz="2000" b="1" i="0" u="none" strike="noStrike" dirty="0" smtClean="0">
                          <a:solidFill>
                            <a:srgbClr val="FF0000"/>
                          </a:solidFill>
                          <a:effectLst/>
                          <a:latin typeface="Calibri" charset="0"/>
                        </a:rPr>
                        <a:t>(Gender</a:t>
                      </a:r>
                      <a:r>
                        <a:rPr lang="en-US" sz="2000" b="1" i="0" u="none" strike="noStrike" baseline="0" dirty="0" smtClean="0">
                          <a:solidFill>
                            <a:srgbClr val="FF0000"/>
                          </a:solidFill>
                          <a:effectLst/>
                          <a:latin typeface="Calibri" charset="0"/>
                        </a:rPr>
                        <a:t> and Youth Dimension)</a:t>
                      </a:r>
                      <a:endParaRPr lang="en-US" sz="2000" b="1" i="0" u="none" strike="noStrike" dirty="0">
                        <a:solidFill>
                          <a:srgbClr val="FF0000"/>
                        </a:solidFill>
                        <a:effectLst/>
                        <a:latin typeface="Calibri" charset="0"/>
                      </a:endParaRPr>
                    </a:p>
                  </a:txBody>
                  <a:tcPr marL="6350" marR="6350" marT="6350" marB="0" anchor="ctr"/>
                </a:tc>
              </a:tr>
            </a:tbl>
          </a:graphicData>
        </a:graphic>
      </p:graphicFrame>
    </p:spTree>
    <p:extLst>
      <p:ext uri="{BB962C8B-B14F-4D97-AF65-F5344CB8AC3E}">
        <p14:creationId xmlns:p14="http://schemas.microsoft.com/office/powerpoint/2010/main" val="1189964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916" y="-163774"/>
            <a:ext cx="8229600" cy="1514902"/>
          </a:xfrm>
        </p:spPr>
        <p:txBody>
          <a:bodyPr>
            <a:normAutofit/>
          </a:bodyPr>
          <a:lstStyle/>
          <a:p>
            <a:r>
              <a:rPr lang="en-US" sz="3200" dirty="0"/>
              <a:t>Animal </a:t>
            </a:r>
            <a:r>
              <a:rPr lang="en-US" sz="3200"/>
              <a:t>Genetics </a:t>
            </a:r>
            <a:r>
              <a:rPr lang="en-US" sz="3200" smtClean="0"/>
              <a:t>Flagship – </a:t>
            </a:r>
            <a:r>
              <a:rPr lang="en-US" sz="3200" dirty="0"/>
              <a:t>Crosscutting issues</a:t>
            </a:r>
            <a:endParaRPr lang="en-US" sz="3200" dirty="0"/>
          </a:p>
        </p:txBody>
      </p:sp>
      <p:pic>
        <p:nvPicPr>
          <p:cNvPr id="6" name="Picture 5" descr="CGIAR.png"/>
          <p:cNvPicPr>
            <a:picLocks noChangeAspect="1"/>
          </p:cNvPicPr>
          <p:nvPr/>
        </p:nvPicPr>
        <p:blipFill rotWithShape="1">
          <a:blip r:embed="rId2">
            <a:extLst>
              <a:ext uri="{28A0092B-C50C-407E-A947-70E740481C1C}">
                <a14:useLocalDpi xmlns:a14="http://schemas.microsoft.com/office/drawing/2010/main" val="0"/>
              </a:ext>
            </a:extLst>
          </a:blip>
          <a:srcRect t="55598"/>
          <a:stretch/>
        </p:blipFill>
        <p:spPr>
          <a:xfrm>
            <a:off x="381000" y="791314"/>
            <a:ext cx="9144000" cy="2438908"/>
          </a:xfrm>
          <a:prstGeom prst="rect">
            <a:avLst/>
          </a:prstGeom>
        </p:spPr>
      </p:pic>
      <p:sp>
        <p:nvSpPr>
          <p:cNvPr id="7" name="TextBox 6"/>
          <p:cNvSpPr txBox="1"/>
          <p:nvPr/>
        </p:nvSpPr>
        <p:spPr>
          <a:xfrm>
            <a:off x="723359" y="2803782"/>
            <a:ext cx="8403055" cy="4524316"/>
          </a:xfrm>
          <a:prstGeom prst="rect">
            <a:avLst/>
          </a:prstGeom>
          <a:noFill/>
        </p:spPr>
        <p:txBody>
          <a:bodyPr wrap="square" rtlCol="0">
            <a:spAutoFit/>
          </a:bodyPr>
          <a:lstStyle/>
          <a:p>
            <a:pPr marL="342900" indent="-342900">
              <a:buAutoNum type="arabicPeriod"/>
            </a:pPr>
            <a:r>
              <a:rPr lang="en-US" b="1" dirty="0">
                <a:solidFill>
                  <a:srgbClr val="2F23BD"/>
                </a:solidFill>
              </a:rPr>
              <a:t>Climate changes</a:t>
            </a:r>
            <a:r>
              <a:rPr lang="en-US" dirty="0"/>
              <a:t>: reduction of </a:t>
            </a:r>
            <a:r>
              <a:rPr lang="en-US" dirty="0"/>
              <a:t>the emission of greenhouse gases per unit of animal product, through increased genetic-based productivity (e.g. lowering the number of heads required per unit of livestock commodity) and better management (especially of feed</a:t>
            </a:r>
            <a:r>
              <a:rPr lang="en-US" dirty="0"/>
              <a:t>). This </a:t>
            </a:r>
            <a:r>
              <a:rPr lang="en-US" dirty="0"/>
              <a:t>flagship will work closely with the </a:t>
            </a:r>
            <a:r>
              <a:rPr lang="en-US" b="1" dirty="0">
                <a:solidFill>
                  <a:srgbClr val="FF6600"/>
                </a:solidFill>
              </a:rPr>
              <a:t>Livestock and the Environment</a:t>
            </a:r>
            <a:r>
              <a:rPr lang="en-US" dirty="0">
                <a:solidFill>
                  <a:srgbClr val="FF6600"/>
                </a:solidFill>
              </a:rPr>
              <a:t> </a:t>
            </a:r>
            <a:r>
              <a:rPr lang="en-US" dirty="0"/>
              <a:t>and the </a:t>
            </a:r>
            <a:r>
              <a:rPr lang="en-US" b="1" dirty="0">
                <a:solidFill>
                  <a:srgbClr val="FF6600"/>
                </a:solidFill>
              </a:rPr>
              <a:t>Livestock Feeds and Forages </a:t>
            </a:r>
            <a:r>
              <a:rPr lang="en-US" dirty="0"/>
              <a:t>flagships.</a:t>
            </a:r>
          </a:p>
          <a:p>
            <a:endParaRPr lang="en-GB" dirty="0"/>
          </a:p>
          <a:p>
            <a:pPr marL="342900" indent="-342900">
              <a:buAutoNum type="arabicPeriod"/>
            </a:pPr>
            <a:r>
              <a:rPr lang="en-US" dirty="0"/>
              <a:t>Understanding </a:t>
            </a:r>
            <a:r>
              <a:rPr lang="en-US" b="1" dirty="0">
                <a:solidFill>
                  <a:srgbClr val="2F23BD"/>
                </a:solidFill>
              </a:rPr>
              <a:t>gender issues </a:t>
            </a:r>
            <a:r>
              <a:rPr lang="en-US" dirty="0"/>
              <a:t>in genetic resource use, and designing interventions based on this understanding are </a:t>
            </a:r>
            <a:r>
              <a:rPr lang="en-US" dirty="0"/>
              <a:t>critical. Research </a:t>
            </a:r>
            <a:r>
              <a:rPr lang="en-US" dirty="0"/>
              <a:t>on these issues will be done with the </a:t>
            </a:r>
            <a:r>
              <a:rPr lang="en-US" b="1" dirty="0">
                <a:solidFill>
                  <a:srgbClr val="FF6600"/>
                </a:solidFill>
              </a:rPr>
              <a:t>Livestock Livelihoods and </a:t>
            </a:r>
            <a:r>
              <a:rPr lang="en-US" b="1" dirty="0" err="1">
                <a:solidFill>
                  <a:srgbClr val="FF6600"/>
                </a:solidFill>
              </a:rPr>
              <a:t>Agri</a:t>
            </a:r>
            <a:r>
              <a:rPr lang="en-US" b="1" dirty="0">
                <a:solidFill>
                  <a:srgbClr val="FF6600"/>
                </a:solidFill>
              </a:rPr>
              <a:t>-Food Systems </a:t>
            </a:r>
            <a:r>
              <a:rPr lang="en-US" b="1" dirty="0" smtClean="0">
                <a:solidFill>
                  <a:srgbClr val="FF6600"/>
                </a:solidFill>
              </a:rPr>
              <a:t>flagship</a:t>
            </a:r>
            <a:r>
              <a:rPr lang="en-US" dirty="0" smtClean="0">
                <a:solidFill>
                  <a:srgbClr val="FF6600"/>
                </a:solidFill>
              </a:rPr>
              <a:t>.</a:t>
            </a:r>
            <a:r>
              <a:rPr lang="en-GB" dirty="0" smtClean="0">
                <a:solidFill>
                  <a:srgbClr val="FF6600"/>
                </a:solidFill>
              </a:rPr>
              <a:t> </a:t>
            </a:r>
            <a:endParaRPr lang="en-GB" dirty="0">
              <a:solidFill>
                <a:srgbClr val="FF6600"/>
              </a:solidFill>
            </a:endParaRPr>
          </a:p>
          <a:p>
            <a:pPr marL="342900" indent="-342900">
              <a:buAutoNum type="arabicPeriod"/>
            </a:pPr>
            <a:endParaRPr lang="en-GB" dirty="0">
              <a:solidFill>
                <a:srgbClr val="FF6600"/>
              </a:solidFill>
            </a:endParaRPr>
          </a:p>
          <a:p>
            <a:pPr marL="342900" indent="-342900">
              <a:buAutoNum type="arabicPeriod"/>
            </a:pPr>
            <a:r>
              <a:rPr lang="en-US" dirty="0" smtClean="0"/>
              <a:t>The flagship has a strong </a:t>
            </a:r>
            <a:r>
              <a:rPr lang="en-US" b="1" dirty="0" smtClean="0">
                <a:solidFill>
                  <a:srgbClr val="2F23BD"/>
                </a:solidFill>
              </a:rPr>
              <a:t>capacity development component </a:t>
            </a:r>
            <a:r>
              <a:rPr lang="en-US" dirty="0" smtClean="0"/>
              <a:t>in its </a:t>
            </a:r>
            <a:r>
              <a:rPr lang="en-US" dirty="0" err="1" smtClean="0"/>
              <a:t>ToC</a:t>
            </a:r>
            <a:r>
              <a:rPr lang="en-US" dirty="0" smtClean="0"/>
              <a:t>. Capacity development is central for the flagship to take its research results to scale and ensure the sustainability of genetic interventions – </a:t>
            </a:r>
            <a:r>
              <a:rPr lang="en-US" b="1" dirty="0" smtClean="0">
                <a:solidFill>
                  <a:srgbClr val="FF6600"/>
                </a:solidFill>
              </a:rPr>
              <a:t>Link with Capacity development unit ILRI ????</a:t>
            </a:r>
          </a:p>
          <a:p>
            <a:pPr marL="342900" indent="-342900">
              <a:buAutoNum type="arabicPeriod"/>
            </a:pPr>
            <a:endParaRPr lang="en-US" dirty="0">
              <a:solidFill>
                <a:srgbClr val="FF6600"/>
              </a:solidFill>
            </a:endParaRPr>
          </a:p>
          <a:p>
            <a:pPr marL="342900" indent="-342900">
              <a:buAutoNum type="arabicPeriod"/>
            </a:pPr>
            <a:endParaRPr lang="en-US" dirty="0">
              <a:solidFill>
                <a:srgbClr val="FF6600"/>
              </a:solidFill>
            </a:endParaRPr>
          </a:p>
        </p:txBody>
      </p:sp>
    </p:spTree>
    <p:extLst>
      <p:ext uri="{BB962C8B-B14F-4D97-AF65-F5344CB8AC3E}">
        <p14:creationId xmlns:p14="http://schemas.microsoft.com/office/powerpoint/2010/main" val="10482729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653148" y="124783"/>
            <a:ext cx="8690412" cy="3141207"/>
          </a:xfrm>
          <a:prstGeom prst="rect">
            <a:avLst/>
          </a:prstGeom>
          <a:noFill/>
          <a:ln>
            <a:noFill/>
          </a:ln>
        </p:spPr>
      </p:pic>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653149" y="3776294"/>
            <a:ext cx="8690412" cy="2460006"/>
          </a:xfrm>
          <a:prstGeom prst="rect">
            <a:avLst/>
          </a:prstGeom>
          <a:noFill/>
          <a:ln>
            <a:noFill/>
          </a:ln>
        </p:spPr>
      </p:pic>
      <p:sp>
        <p:nvSpPr>
          <p:cNvPr id="2" name="TextBox 1"/>
          <p:cNvSpPr txBox="1"/>
          <p:nvPr/>
        </p:nvSpPr>
        <p:spPr>
          <a:xfrm>
            <a:off x="3365500" y="736600"/>
            <a:ext cx="652743" cy="369332"/>
          </a:xfrm>
          <a:prstGeom prst="rect">
            <a:avLst/>
          </a:prstGeom>
          <a:noFill/>
        </p:spPr>
        <p:txBody>
          <a:bodyPr wrap="none" rtlCol="0">
            <a:spAutoFit/>
          </a:bodyPr>
          <a:lstStyle/>
          <a:p>
            <a:r>
              <a:rPr lang="en-US" b="1" dirty="0" smtClean="0">
                <a:solidFill>
                  <a:srgbClr val="00B0F0"/>
                </a:solidFill>
              </a:rPr>
              <a:t>2017</a:t>
            </a:r>
            <a:endParaRPr lang="en-US" b="1" dirty="0">
              <a:solidFill>
                <a:srgbClr val="00B0F0"/>
              </a:solidFill>
            </a:endParaRPr>
          </a:p>
        </p:txBody>
      </p:sp>
      <p:sp>
        <p:nvSpPr>
          <p:cNvPr id="6" name="TextBox 5"/>
          <p:cNvSpPr txBox="1"/>
          <p:nvPr/>
        </p:nvSpPr>
        <p:spPr>
          <a:xfrm>
            <a:off x="3972486" y="736600"/>
            <a:ext cx="4588115" cy="369332"/>
          </a:xfrm>
          <a:prstGeom prst="rect">
            <a:avLst/>
          </a:prstGeom>
          <a:noFill/>
        </p:spPr>
        <p:txBody>
          <a:bodyPr wrap="none" rtlCol="0">
            <a:spAutoFit/>
          </a:bodyPr>
          <a:lstStyle/>
          <a:p>
            <a:r>
              <a:rPr lang="en-US" b="1" dirty="0" smtClean="0">
                <a:solidFill>
                  <a:srgbClr val="00B0F0"/>
                </a:solidFill>
              </a:rPr>
              <a:t>    2018         2019      2020        2021        2022    </a:t>
            </a:r>
            <a:endParaRPr lang="en-US" b="1" dirty="0">
              <a:solidFill>
                <a:srgbClr val="00B0F0"/>
              </a:solidFill>
            </a:endParaRPr>
          </a:p>
        </p:txBody>
      </p:sp>
    </p:spTree>
    <p:extLst>
      <p:ext uri="{BB962C8B-B14F-4D97-AF65-F5344CB8AC3E}">
        <p14:creationId xmlns:p14="http://schemas.microsoft.com/office/powerpoint/2010/main" val="12727376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2063782704"/>
              </p:ext>
            </p:extLst>
          </p:nvPr>
        </p:nvGraphicFramePr>
        <p:xfrm>
          <a:off x="309915" y="1428748"/>
          <a:ext cx="7852410" cy="3889034"/>
        </p:xfrm>
        <a:graphic>
          <a:graphicData uri="http://schemas.openxmlformats.org/drawingml/2006/table">
            <a:tbl>
              <a:tblPr>
                <a:tableStyleId>{5C22544A-7EE6-4342-B048-85BDC9FD1C3A}</a:tableStyleId>
              </a:tblPr>
              <a:tblGrid>
                <a:gridCol w="3385865"/>
                <a:gridCol w="1483369"/>
                <a:gridCol w="1491588"/>
                <a:gridCol w="1491588"/>
              </a:tblGrid>
              <a:tr h="423854">
                <a:tc rowSpan="2">
                  <a:txBody>
                    <a:bodyPr/>
                    <a:lstStyle/>
                    <a:p>
                      <a:pPr marL="64135" marR="0">
                        <a:lnSpc>
                          <a:spcPct val="115000"/>
                        </a:lnSpc>
                        <a:spcBef>
                          <a:spcPts val="0"/>
                        </a:spcBef>
                        <a:spcAft>
                          <a:spcPts val="0"/>
                        </a:spcAft>
                      </a:pPr>
                      <a:r>
                        <a:rPr lang="en-GB" sz="1100" b="1" dirty="0">
                          <a:effectLst/>
                        </a:rPr>
                        <a:t> Flagship Name</a:t>
                      </a:r>
                    </a:p>
                    <a:p>
                      <a:pPr marL="64135" marR="0">
                        <a:lnSpc>
                          <a:spcPct val="115000"/>
                        </a:lnSpc>
                        <a:spcBef>
                          <a:spcPts val="0"/>
                        </a:spcBef>
                        <a:spcAft>
                          <a:spcPts val="0"/>
                        </a:spcAft>
                      </a:pPr>
                      <a:r>
                        <a:rPr lang="en-GB" sz="1100" dirty="0">
                          <a:effectLst/>
                        </a:rPr>
                        <a:t> </a:t>
                      </a:r>
                      <a:endParaRPr lang="en-GB" sz="1100" dirty="0">
                        <a:solidFill>
                          <a:srgbClr val="000000"/>
                        </a:solidFill>
                        <a:effectLst/>
                        <a:latin typeface="Calibri" charset="0"/>
                        <a:ea typeface="Calibri" charset="0"/>
                        <a:cs typeface="Calibri" charset="0"/>
                      </a:endParaRPr>
                    </a:p>
                  </a:txBody>
                  <a:tcPr marL="63500" marR="63500" marT="63500" marB="63500" anchor="b"/>
                </a:tc>
                <a:tc gridSpan="3">
                  <a:txBody>
                    <a:bodyPr/>
                    <a:lstStyle/>
                    <a:p>
                      <a:pPr marL="64135" marR="0" algn="ctr">
                        <a:lnSpc>
                          <a:spcPct val="115000"/>
                        </a:lnSpc>
                        <a:spcBef>
                          <a:spcPts val="0"/>
                        </a:spcBef>
                        <a:spcAft>
                          <a:spcPts val="0"/>
                        </a:spcAft>
                      </a:pPr>
                      <a:r>
                        <a:rPr lang="en-GB" sz="1100">
                          <a:effectLst/>
                        </a:rPr>
                        <a:t>Planned Budget 2017 (USD)</a:t>
                      </a:r>
                      <a:endParaRPr lang="en-GB" sz="1100">
                        <a:solidFill>
                          <a:srgbClr val="000000"/>
                        </a:solidFill>
                        <a:effectLst/>
                        <a:latin typeface="Calibri" charset="0"/>
                        <a:ea typeface="Calibri" charset="0"/>
                        <a:cs typeface="Calibri" charset="0"/>
                      </a:endParaRPr>
                    </a:p>
                  </a:txBody>
                  <a:tcPr marL="63500" marR="63500" marT="63500" marB="63500"/>
                </a:tc>
                <a:tc hMerge="1">
                  <a:txBody>
                    <a:bodyPr/>
                    <a:lstStyle/>
                    <a:p>
                      <a:endParaRPr lang="en-US"/>
                    </a:p>
                  </a:txBody>
                  <a:tcPr/>
                </a:tc>
                <a:tc hMerge="1">
                  <a:txBody>
                    <a:bodyPr/>
                    <a:lstStyle/>
                    <a:p>
                      <a:endParaRPr lang="en-US"/>
                    </a:p>
                  </a:txBody>
                  <a:tcPr/>
                </a:tc>
              </a:tr>
              <a:tr h="423854">
                <a:tc vMerge="1">
                  <a:txBody>
                    <a:bodyPr/>
                    <a:lstStyle/>
                    <a:p>
                      <a:endParaRPr lang="en-US"/>
                    </a:p>
                  </a:txBody>
                  <a:tcPr/>
                </a:tc>
                <a:tc>
                  <a:txBody>
                    <a:bodyPr/>
                    <a:lstStyle/>
                    <a:p>
                      <a:pPr marL="64135" marR="0" algn="ctr">
                        <a:lnSpc>
                          <a:spcPct val="115000"/>
                        </a:lnSpc>
                        <a:spcBef>
                          <a:spcPts val="0"/>
                        </a:spcBef>
                        <a:spcAft>
                          <a:spcPts val="0"/>
                        </a:spcAft>
                      </a:pPr>
                      <a:r>
                        <a:rPr lang="en-GB" sz="1100" b="1" dirty="0">
                          <a:effectLst/>
                        </a:rPr>
                        <a:t>W1/W2</a:t>
                      </a:r>
                      <a:endParaRPr lang="en-GB" sz="1100" b="1" dirty="0">
                        <a:solidFill>
                          <a:srgbClr val="000000"/>
                        </a:solidFill>
                        <a:effectLst/>
                        <a:latin typeface="Calibri" charset="0"/>
                        <a:ea typeface="Calibri" charset="0"/>
                        <a:cs typeface="Calibri" charset="0"/>
                      </a:endParaRPr>
                    </a:p>
                  </a:txBody>
                  <a:tcPr marL="63500" marR="63500" marT="63500" marB="63500"/>
                </a:tc>
                <a:tc>
                  <a:txBody>
                    <a:bodyPr/>
                    <a:lstStyle/>
                    <a:p>
                      <a:pPr marL="64135" marR="0" algn="ctr">
                        <a:lnSpc>
                          <a:spcPct val="115000"/>
                        </a:lnSpc>
                        <a:spcBef>
                          <a:spcPts val="0"/>
                        </a:spcBef>
                        <a:spcAft>
                          <a:spcPts val="0"/>
                        </a:spcAft>
                      </a:pPr>
                      <a:r>
                        <a:rPr lang="en-GB" sz="1100" b="1" dirty="0">
                          <a:effectLst/>
                        </a:rPr>
                        <a:t>W3/bilateral</a:t>
                      </a:r>
                      <a:endParaRPr lang="en-GB" sz="1100" b="1" dirty="0">
                        <a:solidFill>
                          <a:srgbClr val="000000"/>
                        </a:solidFill>
                        <a:effectLst/>
                        <a:latin typeface="Calibri" charset="0"/>
                        <a:ea typeface="Calibri" charset="0"/>
                        <a:cs typeface="Calibri" charset="0"/>
                      </a:endParaRPr>
                    </a:p>
                  </a:txBody>
                  <a:tcPr marL="63500" marR="63500" marT="63500" marB="63500"/>
                </a:tc>
                <a:tc>
                  <a:txBody>
                    <a:bodyPr/>
                    <a:lstStyle/>
                    <a:p>
                      <a:pPr marL="63500" marR="0" algn="ctr">
                        <a:lnSpc>
                          <a:spcPct val="115000"/>
                        </a:lnSpc>
                        <a:spcBef>
                          <a:spcPts val="0"/>
                        </a:spcBef>
                        <a:spcAft>
                          <a:spcPts val="0"/>
                        </a:spcAft>
                      </a:pPr>
                      <a:r>
                        <a:rPr lang="en-GB" sz="1100" b="1" dirty="0">
                          <a:effectLst/>
                        </a:rPr>
                        <a:t>Total</a:t>
                      </a:r>
                      <a:endParaRPr lang="en-GB" sz="1100" b="1" dirty="0">
                        <a:solidFill>
                          <a:srgbClr val="000000"/>
                        </a:solidFill>
                        <a:effectLst/>
                        <a:latin typeface="Calibri" charset="0"/>
                        <a:ea typeface="Calibri" charset="0"/>
                        <a:cs typeface="Calibri" charset="0"/>
                      </a:endParaRPr>
                    </a:p>
                  </a:txBody>
                  <a:tcPr marL="63500" marR="63500" marT="63500" marB="63500"/>
                </a:tc>
              </a:tr>
              <a:tr h="423854">
                <a:tc>
                  <a:txBody>
                    <a:bodyPr/>
                    <a:lstStyle/>
                    <a:p>
                      <a:pPr marL="64135" marR="0" algn="just">
                        <a:lnSpc>
                          <a:spcPct val="115000"/>
                        </a:lnSpc>
                        <a:spcBef>
                          <a:spcPts val="0"/>
                        </a:spcBef>
                        <a:spcAft>
                          <a:spcPts val="0"/>
                        </a:spcAft>
                      </a:pPr>
                      <a:r>
                        <a:rPr lang="en-GB" sz="1400" b="1" dirty="0">
                          <a:effectLst/>
                        </a:rPr>
                        <a:t>FP1 Livestock Genetics</a:t>
                      </a:r>
                      <a:endParaRPr lang="en-GB" sz="1400" b="1" dirty="0">
                        <a:solidFill>
                          <a:srgbClr val="000000"/>
                        </a:solidFill>
                        <a:effectLst/>
                        <a:latin typeface="Calibri" charset="0"/>
                        <a:ea typeface="Calibri" charset="0"/>
                        <a:cs typeface="Calibri" charset="0"/>
                      </a:endParaRPr>
                    </a:p>
                  </a:txBody>
                  <a:tcPr marL="63500" marR="63500" marT="63500" marB="63500"/>
                </a:tc>
                <a:tc>
                  <a:txBody>
                    <a:bodyPr/>
                    <a:lstStyle/>
                    <a:p>
                      <a:pPr marL="0" marR="0" algn="r">
                        <a:lnSpc>
                          <a:spcPct val="115000"/>
                        </a:lnSpc>
                        <a:spcBef>
                          <a:spcPts val="0"/>
                        </a:spcBef>
                        <a:spcAft>
                          <a:spcPts val="0"/>
                        </a:spcAft>
                      </a:pPr>
                      <a:r>
                        <a:rPr lang="en-GB" sz="1400" b="1" dirty="0">
                          <a:effectLst/>
                        </a:rPr>
                        <a:t>3,749,402 </a:t>
                      </a:r>
                      <a:endParaRPr lang="en-GB" sz="1400" b="1" dirty="0">
                        <a:solidFill>
                          <a:srgbClr val="000000"/>
                        </a:solidFill>
                        <a:effectLst/>
                        <a:latin typeface="Calibri" charset="0"/>
                        <a:ea typeface="Calibri" charset="0"/>
                        <a:cs typeface="Calibri" charset="0"/>
                      </a:endParaRPr>
                    </a:p>
                  </a:txBody>
                  <a:tcPr marL="63500" marR="63500" marT="63500" marB="63500" anchor="b"/>
                </a:tc>
                <a:tc>
                  <a:txBody>
                    <a:bodyPr/>
                    <a:lstStyle/>
                    <a:p>
                      <a:pPr marL="64135" marR="0" algn="r">
                        <a:lnSpc>
                          <a:spcPct val="115000"/>
                        </a:lnSpc>
                        <a:spcBef>
                          <a:spcPts val="0"/>
                        </a:spcBef>
                        <a:spcAft>
                          <a:spcPts val="0"/>
                        </a:spcAft>
                      </a:pPr>
                      <a:r>
                        <a:rPr lang="en-GB" sz="1400" b="1" dirty="0">
                          <a:effectLst/>
                        </a:rPr>
                        <a:t>8,030,625</a:t>
                      </a:r>
                      <a:r>
                        <a:rPr lang="en-GB" sz="1400" dirty="0">
                          <a:effectLst/>
                        </a:rPr>
                        <a:t> </a:t>
                      </a:r>
                      <a:endParaRPr lang="en-GB" sz="1400" dirty="0">
                        <a:solidFill>
                          <a:srgbClr val="000000"/>
                        </a:solidFill>
                        <a:effectLst/>
                        <a:latin typeface="Calibri" charset="0"/>
                        <a:ea typeface="Calibri" charset="0"/>
                        <a:cs typeface="Calibri" charset="0"/>
                      </a:endParaRPr>
                    </a:p>
                  </a:txBody>
                  <a:tcPr marL="63500" marR="63500" marT="63500" marB="63500" anchor="b"/>
                </a:tc>
                <a:tc>
                  <a:txBody>
                    <a:bodyPr/>
                    <a:lstStyle/>
                    <a:p>
                      <a:pPr marL="63500" marR="0" algn="r">
                        <a:lnSpc>
                          <a:spcPct val="115000"/>
                        </a:lnSpc>
                        <a:spcBef>
                          <a:spcPts val="0"/>
                        </a:spcBef>
                        <a:spcAft>
                          <a:spcPts val="0"/>
                        </a:spcAft>
                      </a:pPr>
                      <a:r>
                        <a:rPr lang="en-GB" sz="1400" b="1" dirty="0">
                          <a:effectLst/>
                        </a:rPr>
                        <a:t>11,780,027 </a:t>
                      </a:r>
                      <a:endParaRPr lang="en-GB" sz="1400" b="1" dirty="0">
                        <a:solidFill>
                          <a:srgbClr val="000000"/>
                        </a:solidFill>
                        <a:effectLst/>
                        <a:latin typeface="Calibri" charset="0"/>
                        <a:ea typeface="Calibri" charset="0"/>
                        <a:cs typeface="Calibri" charset="0"/>
                      </a:endParaRPr>
                    </a:p>
                  </a:txBody>
                  <a:tcPr marL="63500" marR="63500" marT="63500" marB="63500" anchor="b"/>
                </a:tc>
              </a:tr>
              <a:tr h="423854">
                <a:tc>
                  <a:txBody>
                    <a:bodyPr/>
                    <a:lstStyle/>
                    <a:p>
                      <a:pPr marL="64135" marR="0" algn="just">
                        <a:lnSpc>
                          <a:spcPct val="115000"/>
                        </a:lnSpc>
                        <a:spcBef>
                          <a:spcPts val="0"/>
                        </a:spcBef>
                        <a:spcAft>
                          <a:spcPts val="0"/>
                        </a:spcAft>
                      </a:pPr>
                      <a:r>
                        <a:rPr lang="en-GB" sz="1100" b="1" dirty="0">
                          <a:effectLst/>
                        </a:rPr>
                        <a:t>FP2 Livestock Health</a:t>
                      </a:r>
                      <a:endParaRPr lang="en-GB" sz="1100" b="1" dirty="0">
                        <a:solidFill>
                          <a:srgbClr val="000000"/>
                        </a:solidFill>
                        <a:effectLst/>
                        <a:latin typeface="Calibri" charset="0"/>
                        <a:ea typeface="Calibri" charset="0"/>
                        <a:cs typeface="Calibri" charset="0"/>
                      </a:endParaRPr>
                    </a:p>
                  </a:txBody>
                  <a:tcPr marL="63500" marR="63500" marT="63500" marB="63500"/>
                </a:tc>
                <a:tc>
                  <a:txBody>
                    <a:bodyPr/>
                    <a:lstStyle/>
                    <a:p>
                      <a:pPr marL="64135" marR="0" algn="r">
                        <a:lnSpc>
                          <a:spcPct val="115000"/>
                        </a:lnSpc>
                        <a:spcBef>
                          <a:spcPts val="0"/>
                        </a:spcBef>
                        <a:spcAft>
                          <a:spcPts val="0"/>
                        </a:spcAft>
                      </a:pPr>
                      <a:r>
                        <a:rPr lang="en-GB" sz="1100" dirty="0">
                          <a:effectLst/>
                        </a:rPr>
                        <a:t>3,937,392 </a:t>
                      </a:r>
                      <a:endParaRPr lang="en-GB" sz="1100" dirty="0">
                        <a:solidFill>
                          <a:srgbClr val="000000"/>
                        </a:solidFill>
                        <a:effectLst/>
                        <a:latin typeface="Calibri" charset="0"/>
                        <a:ea typeface="Calibri" charset="0"/>
                        <a:cs typeface="Calibri" charset="0"/>
                      </a:endParaRPr>
                    </a:p>
                  </a:txBody>
                  <a:tcPr marL="63500" marR="63500" marT="63500" marB="63500" anchor="b"/>
                </a:tc>
                <a:tc>
                  <a:txBody>
                    <a:bodyPr/>
                    <a:lstStyle/>
                    <a:p>
                      <a:pPr marL="64135" marR="0" algn="r">
                        <a:lnSpc>
                          <a:spcPct val="115000"/>
                        </a:lnSpc>
                        <a:spcBef>
                          <a:spcPts val="0"/>
                        </a:spcBef>
                        <a:spcAft>
                          <a:spcPts val="0"/>
                        </a:spcAft>
                      </a:pPr>
                      <a:r>
                        <a:rPr lang="en-GB" sz="1100" dirty="0">
                          <a:effectLst/>
                        </a:rPr>
                        <a:t>4,659,886 </a:t>
                      </a:r>
                      <a:endParaRPr lang="en-GB" sz="1100" dirty="0">
                        <a:solidFill>
                          <a:srgbClr val="000000"/>
                        </a:solidFill>
                        <a:effectLst/>
                        <a:latin typeface="Calibri" charset="0"/>
                        <a:ea typeface="Calibri" charset="0"/>
                        <a:cs typeface="Calibri" charset="0"/>
                      </a:endParaRPr>
                    </a:p>
                  </a:txBody>
                  <a:tcPr marL="63500" marR="63500" marT="63500" marB="63500" anchor="b"/>
                </a:tc>
                <a:tc>
                  <a:txBody>
                    <a:bodyPr/>
                    <a:lstStyle/>
                    <a:p>
                      <a:pPr marL="63500" marR="0" algn="r">
                        <a:lnSpc>
                          <a:spcPct val="115000"/>
                        </a:lnSpc>
                        <a:spcBef>
                          <a:spcPts val="0"/>
                        </a:spcBef>
                        <a:spcAft>
                          <a:spcPts val="0"/>
                        </a:spcAft>
                      </a:pPr>
                      <a:r>
                        <a:rPr lang="en-GB" sz="1100">
                          <a:effectLst/>
                        </a:rPr>
                        <a:t>8,597,278 </a:t>
                      </a:r>
                      <a:endParaRPr lang="en-GB" sz="1100">
                        <a:solidFill>
                          <a:srgbClr val="000000"/>
                        </a:solidFill>
                        <a:effectLst/>
                        <a:latin typeface="Calibri" charset="0"/>
                        <a:ea typeface="Calibri" charset="0"/>
                        <a:cs typeface="Calibri" charset="0"/>
                      </a:endParaRPr>
                    </a:p>
                  </a:txBody>
                  <a:tcPr marL="63500" marR="63500" marT="63500" marB="63500" anchor="b"/>
                </a:tc>
              </a:tr>
              <a:tr h="423854">
                <a:tc>
                  <a:txBody>
                    <a:bodyPr/>
                    <a:lstStyle/>
                    <a:p>
                      <a:pPr marL="64135" marR="0" algn="just">
                        <a:lnSpc>
                          <a:spcPct val="115000"/>
                        </a:lnSpc>
                        <a:spcBef>
                          <a:spcPts val="0"/>
                        </a:spcBef>
                        <a:spcAft>
                          <a:spcPts val="0"/>
                        </a:spcAft>
                      </a:pPr>
                      <a:r>
                        <a:rPr lang="en-GB" sz="1100" b="1" dirty="0">
                          <a:effectLst/>
                        </a:rPr>
                        <a:t>FP4 Livestock &amp; the Environment</a:t>
                      </a:r>
                      <a:endParaRPr lang="en-GB" sz="1100" b="1" dirty="0">
                        <a:solidFill>
                          <a:srgbClr val="000000"/>
                        </a:solidFill>
                        <a:effectLst/>
                        <a:latin typeface="Calibri" charset="0"/>
                        <a:ea typeface="Calibri" charset="0"/>
                        <a:cs typeface="Calibri" charset="0"/>
                      </a:endParaRPr>
                    </a:p>
                  </a:txBody>
                  <a:tcPr marL="63500" marR="63500" marT="63500" marB="63500"/>
                </a:tc>
                <a:tc>
                  <a:txBody>
                    <a:bodyPr/>
                    <a:lstStyle/>
                    <a:p>
                      <a:pPr marL="64135" marR="0" algn="r">
                        <a:lnSpc>
                          <a:spcPct val="115000"/>
                        </a:lnSpc>
                        <a:spcBef>
                          <a:spcPts val="0"/>
                        </a:spcBef>
                        <a:spcAft>
                          <a:spcPts val="0"/>
                        </a:spcAft>
                      </a:pPr>
                      <a:r>
                        <a:rPr lang="en-GB" sz="1100" dirty="0">
                          <a:effectLst/>
                        </a:rPr>
                        <a:t>2,225,805 </a:t>
                      </a:r>
                      <a:endParaRPr lang="en-GB" sz="1100" dirty="0">
                        <a:solidFill>
                          <a:srgbClr val="000000"/>
                        </a:solidFill>
                        <a:effectLst/>
                        <a:latin typeface="Calibri" charset="0"/>
                        <a:ea typeface="Calibri" charset="0"/>
                        <a:cs typeface="Calibri" charset="0"/>
                      </a:endParaRPr>
                    </a:p>
                  </a:txBody>
                  <a:tcPr marL="63500" marR="63500" marT="63500" marB="63500" anchor="b"/>
                </a:tc>
                <a:tc>
                  <a:txBody>
                    <a:bodyPr/>
                    <a:lstStyle/>
                    <a:p>
                      <a:pPr marL="64135" marR="0" algn="r">
                        <a:lnSpc>
                          <a:spcPct val="115000"/>
                        </a:lnSpc>
                        <a:spcBef>
                          <a:spcPts val="0"/>
                        </a:spcBef>
                        <a:spcAft>
                          <a:spcPts val="0"/>
                        </a:spcAft>
                      </a:pPr>
                      <a:r>
                        <a:rPr lang="en-GB" sz="1100" dirty="0">
                          <a:effectLst/>
                        </a:rPr>
                        <a:t>6,178,150 </a:t>
                      </a:r>
                      <a:endParaRPr lang="en-GB" sz="1100" dirty="0">
                        <a:solidFill>
                          <a:srgbClr val="000000"/>
                        </a:solidFill>
                        <a:effectLst/>
                        <a:latin typeface="Calibri" charset="0"/>
                        <a:ea typeface="Calibri" charset="0"/>
                        <a:cs typeface="Calibri" charset="0"/>
                      </a:endParaRPr>
                    </a:p>
                  </a:txBody>
                  <a:tcPr marL="63500" marR="63500" marT="63500" marB="63500" anchor="b"/>
                </a:tc>
                <a:tc>
                  <a:txBody>
                    <a:bodyPr/>
                    <a:lstStyle/>
                    <a:p>
                      <a:pPr marL="63500" marR="0" algn="r">
                        <a:lnSpc>
                          <a:spcPct val="115000"/>
                        </a:lnSpc>
                        <a:spcBef>
                          <a:spcPts val="0"/>
                        </a:spcBef>
                        <a:spcAft>
                          <a:spcPts val="0"/>
                        </a:spcAft>
                      </a:pPr>
                      <a:r>
                        <a:rPr lang="en-GB" sz="1100" dirty="0">
                          <a:effectLst/>
                        </a:rPr>
                        <a:t>8,403,955 </a:t>
                      </a:r>
                      <a:endParaRPr lang="en-GB" sz="1100" dirty="0">
                        <a:solidFill>
                          <a:srgbClr val="000000"/>
                        </a:solidFill>
                        <a:effectLst/>
                        <a:latin typeface="Calibri" charset="0"/>
                        <a:ea typeface="Calibri" charset="0"/>
                        <a:cs typeface="Calibri" charset="0"/>
                      </a:endParaRPr>
                    </a:p>
                  </a:txBody>
                  <a:tcPr marL="63500" marR="63500" marT="63500" marB="63500" anchor="b"/>
                </a:tc>
              </a:tr>
              <a:tr h="498202">
                <a:tc>
                  <a:txBody>
                    <a:bodyPr/>
                    <a:lstStyle/>
                    <a:p>
                      <a:pPr marL="64135" marR="0" algn="just">
                        <a:lnSpc>
                          <a:spcPct val="115000"/>
                        </a:lnSpc>
                        <a:spcBef>
                          <a:spcPts val="0"/>
                        </a:spcBef>
                        <a:spcAft>
                          <a:spcPts val="0"/>
                        </a:spcAft>
                      </a:pPr>
                      <a:r>
                        <a:rPr lang="en-GB" sz="1100" b="1" dirty="0">
                          <a:effectLst/>
                        </a:rPr>
                        <a:t>CRP Management &amp; Support Cost</a:t>
                      </a:r>
                      <a:endParaRPr lang="en-GB" sz="1100" b="1" dirty="0">
                        <a:solidFill>
                          <a:srgbClr val="000000"/>
                        </a:solidFill>
                        <a:effectLst/>
                        <a:latin typeface="Calibri" charset="0"/>
                        <a:ea typeface="Calibri" charset="0"/>
                        <a:cs typeface="Calibri" charset="0"/>
                      </a:endParaRPr>
                    </a:p>
                  </a:txBody>
                  <a:tcPr marL="63500" marR="63500" marT="63500" marB="63500"/>
                </a:tc>
                <a:tc>
                  <a:txBody>
                    <a:bodyPr/>
                    <a:lstStyle/>
                    <a:p>
                      <a:pPr marL="64135" marR="0" algn="r">
                        <a:lnSpc>
                          <a:spcPct val="115000"/>
                        </a:lnSpc>
                        <a:spcBef>
                          <a:spcPts val="0"/>
                        </a:spcBef>
                        <a:spcAft>
                          <a:spcPts val="0"/>
                        </a:spcAft>
                      </a:pPr>
                      <a:r>
                        <a:rPr lang="en-GB" sz="1100" dirty="0">
                          <a:effectLst/>
                        </a:rPr>
                        <a:t>1,569,117 </a:t>
                      </a:r>
                      <a:endParaRPr lang="en-GB" sz="1100" dirty="0">
                        <a:solidFill>
                          <a:srgbClr val="000000"/>
                        </a:solidFill>
                        <a:effectLst/>
                        <a:latin typeface="Calibri" charset="0"/>
                        <a:ea typeface="Calibri" charset="0"/>
                        <a:cs typeface="Calibri" charset="0"/>
                      </a:endParaRPr>
                    </a:p>
                  </a:txBody>
                  <a:tcPr marL="63500" marR="63500" marT="63500" marB="63500" anchor="b"/>
                </a:tc>
                <a:tc>
                  <a:txBody>
                    <a:bodyPr/>
                    <a:lstStyle/>
                    <a:p>
                      <a:pPr marL="64135" marR="0" algn="r">
                        <a:lnSpc>
                          <a:spcPct val="115000"/>
                        </a:lnSpc>
                        <a:spcBef>
                          <a:spcPts val="0"/>
                        </a:spcBef>
                        <a:spcAft>
                          <a:spcPts val="0"/>
                        </a:spcAft>
                      </a:pPr>
                      <a:r>
                        <a:rPr lang="en-GB" sz="1100" dirty="0">
                          <a:effectLst/>
                        </a:rPr>
                        <a:t>0   </a:t>
                      </a:r>
                      <a:endParaRPr lang="en-GB" sz="1100" dirty="0">
                        <a:solidFill>
                          <a:srgbClr val="000000"/>
                        </a:solidFill>
                        <a:effectLst/>
                        <a:latin typeface="Calibri" charset="0"/>
                        <a:ea typeface="Calibri" charset="0"/>
                        <a:cs typeface="Calibri" charset="0"/>
                      </a:endParaRPr>
                    </a:p>
                  </a:txBody>
                  <a:tcPr marL="63500" marR="63500" marT="63500" marB="63500" anchor="b"/>
                </a:tc>
                <a:tc>
                  <a:txBody>
                    <a:bodyPr/>
                    <a:lstStyle/>
                    <a:p>
                      <a:pPr marL="63500" marR="0" algn="r">
                        <a:lnSpc>
                          <a:spcPct val="115000"/>
                        </a:lnSpc>
                        <a:spcBef>
                          <a:spcPts val="0"/>
                        </a:spcBef>
                        <a:spcAft>
                          <a:spcPts val="0"/>
                        </a:spcAft>
                      </a:pPr>
                      <a:r>
                        <a:rPr lang="en-GB" sz="1100" dirty="0">
                          <a:effectLst/>
                        </a:rPr>
                        <a:t>1,569,117 </a:t>
                      </a:r>
                      <a:endParaRPr lang="en-GB" sz="1100" dirty="0">
                        <a:solidFill>
                          <a:srgbClr val="000000"/>
                        </a:solidFill>
                        <a:effectLst/>
                        <a:latin typeface="Calibri" charset="0"/>
                        <a:ea typeface="Calibri" charset="0"/>
                        <a:cs typeface="Calibri" charset="0"/>
                      </a:endParaRPr>
                    </a:p>
                  </a:txBody>
                  <a:tcPr marL="63500" marR="63500" marT="63500" marB="63500" anchor="b"/>
                </a:tc>
              </a:tr>
              <a:tr h="423854">
                <a:tc>
                  <a:txBody>
                    <a:bodyPr/>
                    <a:lstStyle/>
                    <a:p>
                      <a:pPr marL="64135" marR="0" algn="just">
                        <a:lnSpc>
                          <a:spcPct val="115000"/>
                        </a:lnSpc>
                        <a:spcBef>
                          <a:spcPts val="0"/>
                        </a:spcBef>
                        <a:spcAft>
                          <a:spcPts val="0"/>
                        </a:spcAft>
                      </a:pPr>
                      <a:r>
                        <a:rPr lang="en-GB" sz="1100" b="1" dirty="0">
                          <a:effectLst/>
                        </a:rPr>
                        <a:t>CRP Management &amp; Support Cost</a:t>
                      </a:r>
                      <a:endParaRPr lang="en-GB" sz="1100" b="1" dirty="0">
                        <a:solidFill>
                          <a:srgbClr val="000000"/>
                        </a:solidFill>
                        <a:effectLst/>
                        <a:latin typeface="Calibri" charset="0"/>
                        <a:ea typeface="Calibri" charset="0"/>
                        <a:cs typeface="Calibri" charset="0"/>
                      </a:endParaRPr>
                    </a:p>
                  </a:txBody>
                  <a:tcPr marL="63500" marR="63500" marT="63500" marB="63500"/>
                </a:tc>
                <a:tc>
                  <a:txBody>
                    <a:bodyPr/>
                    <a:lstStyle/>
                    <a:p>
                      <a:pPr marL="64135" marR="0" algn="r">
                        <a:lnSpc>
                          <a:spcPct val="115000"/>
                        </a:lnSpc>
                        <a:spcBef>
                          <a:spcPts val="0"/>
                        </a:spcBef>
                        <a:spcAft>
                          <a:spcPts val="0"/>
                        </a:spcAft>
                      </a:pPr>
                      <a:r>
                        <a:rPr lang="en-GB" sz="1100" dirty="0">
                          <a:effectLst/>
                        </a:rPr>
                        <a:t>1,569,117 </a:t>
                      </a:r>
                      <a:endParaRPr lang="en-GB" sz="1100" dirty="0">
                        <a:solidFill>
                          <a:srgbClr val="000000"/>
                        </a:solidFill>
                        <a:effectLst/>
                        <a:latin typeface="Calibri" charset="0"/>
                        <a:ea typeface="Calibri" charset="0"/>
                        <a:cs typeface="Calibri" charset="0"/>
                      </a:endParaRPr>
                    </a:p>
                  </a:txBody>
                  <a:tcPr marL="63500" marR="63500" marT="63500" marB="63500" anchor="b"/>
                </a:tc>
                <a:tc>
                  <a:txBody>
                    <a:bodyPr/>
                    <a:lstStyle/>
                    <a:p>
                      <a:pPr marL="64135" marR="0" algn="r">
                        <a:lnSpc>
                          <a:spcPct val="115000"/>
                        </a:lnSpc>
                        <a:spcBef>
                          <a:spcPts val="0"/>
                        </a:spcBef>
                        <a:spcAft>
                          <a:spcPts val="0"/>
                        </a:spcAft>
                      </a:pPr>
                      <a:r>
                        <a:rPr lang="en-GB" sz="1100" dirty="0">
                          <a:effectLst/>
                        </a:rPr>
                        <a:t>0   </a:t>
                      </a:r>
                      <a:endParaRPr lang="en-GB" sz="1100" dirty="0">
                        <a:solidFill>
                          <a:srgbClr val="000000"/>
                        </a:solidFill>
                        <a:effectLst/>
                        <a:latin typeface="Calibri" charset="0"/>
                        <a:ea typeface="Calibri" charset="0"/>
                        <a:cs typeface="Calibri" charset="0"/>
                      </a:endParaRPr>
                    </a:p>
                  </a:txBody>
                  <a:tcPr marL="63500" marR="63500" marT="63500" marB="63500" anchor="b"/>
                </a:tc>
                <a:tc>
                  <a:txBody>
                    <a:bodyPr/>
                    <a:lstStyle/>
                    <a:p>
                      <a:pPr marL="63500" marR="0" algn="r">
                        <a:lnSpc>
                          <a:spcPct val="115000"/>
                        </a:lnSpc>
                        <a:spcBef>
                          <a:spcPts val="0"/>
                        </a:spcBef>
                        <a:spcAft>
                          <a:spcPts val="0"/>
                        </a:spcAft>
                      </a:pPr>
                      <a:r>
                        <a:rPr lang="en-GB" sz="1100" dirty="0">
                          <a:effectLst/>
                        </a:rPr>
                        <a:t>1,569,117 </a:t>
                      </a:r>
                      <a:endParaRPr lang="en-GB" sz="1100" dirty="0">
                        <a:solidFill>
                          <a:srgbClr val="000000"/>
                        </a:solidFill>
                        <a:effectLst/>
                        <a:latin typeface="Calibri" charset="0"/>
                        <a:ea typeface="Calibri" charset="0"/>
                        <a:cs typeface="Calibri" charset="0"/>
                      </a:endParaRPr>
                    </a:p>
                  </a:txBody>
                  <a:tcPr marL="63500" marR="63500" marT="63500" marB="63500" anchor="b"/>
                </a:tc>
              </a:tr>
              <a:tr h="423854">
                <a:tc>
                  <a:txBody>
                    <a:bodyPr/>
                    <a:lstStyle/>
                    <a:p>
                      <a:pPr marL="64135" marR="0" algn="just">
                        <a:lnSpc>
                          <a:spcPct val="115000"/>
                        </a:lnSpc>
                        <a:spcBef>
                          <a:spcPts val="0"/>
                        </a:spcBef>
                        <a:spcAft>
                          <a:spcPts val="0"/>
                        </a:spcAft>
                      </a:pPr>
                      <a:r>
                        <a:rPr lang="en-GB" sz="1100" b="1" dirty="0">
                          <a:effectLst/>
                        </a:rPr>
                        <a:t>Strategic Investment Fund</a:t>
                      </a:r>
                      <a:endParaRPr lang="en-GB" sz="1100" b="1" dirty="0">
                        <a:solidFill>
                          <a:srgbClr val="000000"/>
                        </a:solidFill>
                        <a:effectLst/>
                        <a:latin typeface="Calibri" charset="0"/>
                        <a:ea typeface="Calibri" charset="0"/>
                        <a:cs typeface="Calibri" charset="0"/>
                      </a:endParaRPr>
                    </a:p>
                  </a:txBody>
                  <a:tcPr marL="63500" marR="63500" marT="63500" marB="63500"/>
                </a:tc>
                <a:tc>
                  <a:txBody>
                    <a:bodyPr/>
                    <a:lstStyle/>
                    <a:p>
                      <a:pPr marL="64135" marR="0" algn="r">
                        <a:lnSpc>
                          <a:spcPct val="115000"/>
                        </a:lnSpc>
                        <a:spcBef>
                          <a:spcPts val="0"/>
                        </a:spcBef>
                        <a:spcAft>
                          <a:spcPts val="0"/>
                        </a:spcAft>
                      </a:pPr>
                      <a:r>
                        <a:rPr lang="en-GB" sz="1100" dirty="0">
                          <a:effectLst/>
                        </a:rPr>
                        <a:t>2,533,000 </a:t>
                      </a:r>
                      <a:endParaRPr lang="en-GB" sz="1100" dirty="0">
                        <a:solidFill>
                          <a:srgbClr val="000000"/>
                        </a:solidFill>
                        <a:effectLst/>
                        <a:latin typeface="Calibri" charset="0"/>
                        <a:ea typeface="Calibri" charset="0"/>
                        <a:cs typeface="Calibri" charset="0"/>
                      </a:endParaRPr>
                    </a:p>
                  </a:txBody>
                  <a:tcPr marL="63500" marR="63500" marT="63500" marB="63500" anchor="b"/>
                </a:tc>
                <a:tc>
                  <a:txBody>
                    <a:bodyPr/>
                    <a:lstStyle/>
                    <a:p>
                      <a:pPr marL="64135" marR="0" algn="r">
                        <a:lnSpc>
                          <a:spcPct val="115000"/>
                        </a:lnSpc>
                        <a:spcBef>
                          <a:spcPts val="0"/>
                        </a:spcBef>
                        <a:spcAft>
                          <a:spcPts val="0"/>
                        </a:spcAft>
                      </a:pPr>
                      <a:r>
                        <a:rPr lang="en-GB" sz="1100" dirty="0">
                          <a:effectLst/>
                        </a:rPr>
                        <a:t>0   </a:t>
                      </a:r>
                      <a:endParaRPr lang="en-GB" sz="1100" dirty="0">
                        <a:solidFill>
                          <a:srgbClr val="000000"/>
                        </a:solidFill>
                        <a:effectLst/>
                        <a:latin typeface="Calibri" charset="0"/>
                        <a:ea typeface="Calibri" charset="0"/>
                        <a:cs typeface="Calibri" charset="0"/>
                      </a:endParaRPr>
                    </a:p>
                  </a:txBody>
                  <a:tcPr marL="63500" marR="63500" marT="63500" marB="63500" anchor="b"/>
                </a:tc>
                <a:tc>
                  <a:txBody>
                    <a:bodyPr/>
                    <a:lstStyle/>
                    <a:p>
                      <a:pPr marL="63500" marR="0" algn="r">
                        <a:lnSpc>
                          <a:spcPct val="115000"/>
                        </a:lnSpc>
                        <a:spcBef>
                          <a:spcPts val="0"/>
                        </a:spcBef>
                        <a:spcAft>
                          <a:spcPts val="0"/>
                        </a:spcAft>
                      </a:pPr>
                      <a:r>
                        <a:rPr lang="en-GB" sz="1100" dirty="0">
                          <a:effectLst/>
                        </a:rPr>
                        <a:t>2,533,000 </a:t>
                      </a:r>
                      <a:endParaRPr lang="en-GB" sz="1100" dirty="0">
                        <a:solidFill>
                          <a:srgbClr val="000000"/>
                        </a:solidFill>
                        <a:effectLst/>
                        <a:latin typeface="Calibri" charset="0"/>
                        <a:ea typeface="Calibri" charset="0"/>
                        <a:cs typeface="Calibri" charset="0"/>
                      </a:endParaRPr>
                    </a:p>
                  </a:txBody>
                  <a:tcPr marL="63500" marR="63500" marT="63500" marB="63500" anchor="b"/>
                </a:tc>
              </a:tr>
              <a:tr h="423854">
                <a:tc>
                  <a:txBody>
                    <a:bodyPr/>
                    <a:lstStyle/>
                    <a:p>
                      <a:pPr marL="64135" marR="0" algn="just">
                        <a:lnSpc>
                          <a:spcPct val="115000"/>
                        </a:lnSpc>
                        <a:spcBef>
                          <a:spcPts val="0"/>
                        </a:spcBef>
                        <a:spcAft>
                          <a:spcPts val="0"/>
                        </a:spcAft>
                      </a:pPr>
                      <a:r>
                        <a:rPr lang="en-GB" sz="1100" b="1" dirty="0">
                          <a:effectLst/>
                        </a:rPr>
                        <a:t>Total</a:t>
                      </a:r>
                      <a:endParaRPr lang="en-GB" sz="1100" b="1" dirty="0">
                        <a:solidFill>
                          <a:srgbClr val="000000"/>
                        </a:solidFill>
                        <a:effectLst/>
                        <a:latin typeface="Calibri" charset="0"/>
                        <a:ea typeface="Calibri" charset="0"/>
                        <a:cs typeface="Calibri" charset="0"/>
                      </a:endParaRPr>
                    </a:p>
                  </a:txBody>
                  <a:tcPr marL="63500" marR="63500" marT="63500" marB="63500"/>
                </a:tc>
                <a:tc>
                  <a:txBody>
                    <a:bodyPr/>
                    <a:lstStyle/>
                    <a:p>
                      <a:pPr marL="64135" marR="0" algn="r">
                        <a:lnSpc>
                          <a:spcPct val="115000"/>
                        </a:lnSpc>
                        <a:spcBef>
                          <a:spcPts val="0"/>
                        </a:spcBef>
                        <a:spcAft>
                          <a:spcPts val="0"/>
                        </a:spcAft>
                      </a:pPr>
                      <a:r>
                        <a:rPr lang="en-GB" sz="1100" dirty="0">
                          <a:effectLst/>
                        </a:rPr>
                        <a:t>14,014,716 </a:t>
                      </a:r>
                      <a:endParaRPr lang="en-GB" sz="1100" dirty="0">
                        <a:solidFill>
                          <a:srgbClr val="000000"/>
                        </a:solidFill>
                        <a:effectLst/>
                        <a:latin typeface="Calibri" charset="0"/>
                        <a:ea typeface="Calibri" charset="0"/>
                        <a:cs typeface="Calibri" charset="0"/>
                      </a:endParaRPr>
                    </a:p>
                  </a:txBody>
                  <a:tcPr marL="63500" marR="63500" marT="63500" marB="63500" anchor="b"/>
                </a:tc>
                <a:tc>
                  <a:txBody>
                    <a:bodyPr/>
                    <a:lstStyle/>
                    <a:p>
                      <a:pPr marL="64135" marR="0" algn="r">
                        <a:lnSpc>
                          <a:spcPct val="115000"/>
                        </a:lnSpc>
                        <a:spcBef>
                          <a:spcPts val="0"/>
                        </a:spcBef>
                        <a:spcAft>
                          <a:spcPts val="0"/>
                        </a:spcAft>
                      </a:pPr>
                      <a:r>
                        <a:rPr lang="en-GB" sz="1100" dirty="0">
                          <a:effectLst/>
                        </a:rPr>
                        <a:t>34,774,534 </a:t>
                      </a:r>
                      <a:endParaRPr lang="en-GB" sz="1100" dirty="0">
                        <a:solidFill>
                          <a:srgbClr val="000000"/>
                        </a:solidFill>
                        <a:effectLst/>
                        <a:latin typeface="Calibri" charset="0"/>
                        <a:ea typeface="Calibri" charset="0"/>
                        <a:cs typeface="Calibri" charset="0"/>
                      </a:endParaRPr>
                    </a:p>
                  </a:txBody>
                  <a:tcPr marL="63500" marR="63500" marT="63500" marB="63500" anchor="b"/>
                </a:tc>
                <a:tc>
                  <a:txBody>
                    <a:bodyPr/>
                    <a:lstStyle/>
                    <a:p>
                      <a:pPr marL="63500" marR="0" algn="r">
                        <a:lnSpc>
                          <a:spcPct val="115000"/>
                        </a:lnSpc>
                        <a:spcBef>
                          <a:spcPts val="0"/>
                        </a:spcBef>
                        <a:spcAft>
                          <a:spcPts val="0"/>
                        </a:spcAft>
                      </a:pPr>
                      <a:r>
                        <a:rPr lang="en-GB" sz="1100" dirty="0">
                          <a:effectLst/>
                        </a:rPr>
                        <a:t>48,789,250</a:t>
                      </a:r>
                      <a:endParaRPr lang="en-GB" sz="1100" dirty="0">
                        <a:solidFill>
                          <a:srgbClr val="000000"/>
                        </a:solidFill>
                        <a:effectLst/>
                        <a:latin typeface="Calibri" charset="0"/>
                        <a:ea typeface="Calibri" charset="0"/>
                        <a:cs typeface="Calibri" charset="0"/>
                      </a:endParaRPr>
                    </a:p>
                  </a:txBody>
                  <a:tcPr marL="63500" marR="63500" marT="63500" marB="63500" anchor="b"/>
                </a:tc>
              </a:tr>
            </a:tbl>
          </a:graphicData>
        </a:graphic>
      </p:graphicFrame>
      <p:sp>
        <p:nvSpPr>
          <p:cNvPr id="11" name="Rectangle 10"/>
          <p:cNvSpPr/>
          <p:nvPr/>
        </p:nvSpPr>
        <p:spPr>
          <a:xfrm>
            <a:off x="636211" y="389041"/>
            <a:ext cx="7444859" cy="558743"/>
          </a:xfrm>
          <a:prstGeom prst="rect">
            <a:avLst/>
          </a:prstGeom>
        </p:spPr>
        <p:txBody>
          <a:bodyPr wrap="none">
            <a:spAutoFit/>
          </a:bodyPr>
          <a:lstStyle/>
          <a:p>
            <a:pPr algn="just">
              <a:lnSpc>
                <a:spcPct val="115000"/>
              </a:lnSpc>
              <a:spcAft>
                <a:spcPts val="600"/>
              </a:spcAft>
            </a:pPr>
            <a:r>
              <a:rPr lang="en-US" sz="2800" b="1" dirty="0">
                <a:solidFill>
                  <a:srgbClr val="000000"/>
                </a:solidFill>
                <a:latin typeface="Calibri" charset="0"/>
                <a:ea typeface="Calibri" charset="0"/>
                <a:cs typeface="Calibri" charset="0"/>
              </a:rPr>
              <a:t>Table 1: CRP planned budget by flagship for 2017</a:t>
            </a:r>
            <a:endParaRPr lang="en-GB" sz="2800" dirty="0">
              <a:solidFill>
                <a:srgbClr val="000000"/>
              </a:solidFill>
              <a:effectLst/>
              <a:latin typeface="Calibri" charset="0"/>
              <a:ea typeface="Calibri" charset="0"/>
              <a:cs typeface="Calibri" charset="0"/>
            </a:endParaRPr>
          </a:p>
        </p:txBody>
      </p:sp>
      <p:sp>
        <p:nvSpPr>
          <p:cNvPr id="12" name="TextBox 11"/>
          <p:cNvSpPr txBox="1"/>
          <p:nvPr/>
        </p:nvSpPr>
        <p:spPr>
          <a:xfrm>
            <a:off x="8765632" y="4971310"/>
            <a:ext cx="639919" cy="369332"/>
          </a:xfrm>
          <a:prstGeom prst="rect">
            <a:avLst/>
          </a:prstGeom>
          <a:noFill/>
        </p:spPr>
        <p:txBody>
          <a:bodyPr wrap="none" rtlCol="0">
            <a:spAutoFit/>
          </a:bodyPr>
          <a:lstStyle/>
          <a:p>
            <a:r>
              <a:rPr lang="en-US" b="1" dirty="0" smtClean="0">
                <a:solidFill>
                  <a:srgbClr val="00B050"/>
                </a:solidFill>
              </a:rPr>
              <a:t>39 %</a:t>
            </a:r>
            <a:endParaRPr lang="en-US" b="1" dirty="0">
              <a:solidFill>
                <a:srgbClr val="00B050"/>
              </a:solidFill>
            </a:endParaRPr>
          </a:p>
        </p:txBody>
      </p:sp>
      <p:sp>
        <p:nvSpPr>
          <p:cNvPr id="14" name="TextBox 13"/>
          <p:cNvSpPr txBox="1"/>
          <p:nvPr/>
        </p:nvSpPr>
        <p:spPr>
          <a:xfrm>
            <a:off x="8364084" y="1520190"/>
            <a:ext cx="1472326" cy="646331"/>
          </a:xfrm>
          <a:prstGeom prst="rect">
            <a:avLst/>
          </a:prstGeom>
          <a:noFill/>
        </p:spPr>
        <p:txBody>
          <a:bodyPr wrap="none" rtlCol="0">
            <a:spAutoFit/>
          </a:bodyPr>
          <a:lstStyle/>
          <a:p>
            <a:pPr algn="ctr"/>
            <a:r>
              <a:rPr lang="en-US" b="1" dirty="0" smtClean="0"/>
              <a:t>Proportion of</a:t>
            </a:r>
          </a:p>
          <a:p>
            <a:pPr algn="ctr"/>
            <a:r>
              <a:rPr lang="en-US" b="1" dirty="0" smtClean="0"/>
              <a:t>bilateral</a:t>
            </a:r>
            <a:endParaRPr lang="en-US" b="1" dirty="0"/>
          </a:p>
        </p:txBody>
      </p:sp>
      <p:sp>
        <p:nvSpPr>
          <p:cNvPr id="15" name="TextBox 14"/>
          <p:cNvSpPr txBox="1"/>
          <p:nvPr/>
        </p:nvSpPr>
        <p:spPr>
          <a:xfrm>
            <a:off x="8808340" y="2312670"/>
            <a:ext cx="639919" cy="369332"/>
          </a:xfrm>
          <a:prstGeom prst="rect">
            <a:avLst/>
          </a:prstGeom>
          <a:noFill/>
        </p:spPr>
        <p:txBody>
          <a:bodyPr wrap="none" rtlCol="0">
            <a:spAutoFit/>
          </a:bodyPr>
          <a:lstStyle/>
          <a:p>
            <a:r>
              <a:rPr lang="en-US" b="1" dirty="0" smtClean="0">
                <a:solidFill>
                  <a:srgbClr val="00B050"/>
                </a:solidFill>
              </a:rPr>
              <a:t>68 %</a:t>
            </a:r>
            <a:endParaRPr lang="en-US" b="1" dirty="0">
              <a:solidFill>
                <a:srgbClr val="00B050"/>
              </a:solidFill>
            </a:endParaRPr>
          </a:p>
        </p:txBody>
      </p:sp>
      <p:cxnSp>
        <p:nvCxnSpPr>
          <p:cNvPr id="17" name="Straight Arrow Connector 16"/>
          <p:cNvCxnSpPr>
            <a:endCxn id="15" idx="1"/>
          </p:cNvCxnSpPr>
          <p:nvPr/>
        </p:nvCxnSpPr>
        <p:spPr>
          <a:xfrm>
            <a:off x="8364084" y="2497336"/>
            <a:ext cx="444256"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8287884" y="5164336"/>
            <a:ext cx="444256"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308860" y="5920740"/>
            <a:ext cx="4263390" cy="369332"/>
          </a:xfrm>
          <a:prstGeom prst="rect">
            <a:avLst/>
          </a:prstGeom>
          <a:noFill/>
        </p:spPr>
        <p:txBody>
          <a:bodyPr wrap="square" rtlCol="0">
            <a:spAutoFit/>
          </a:bodyPr>
          <a:lstStyle/>
          <a:p>
            <a:r>
              <a:rPr lang="en-US" b="1" i="1" dirty="0" smtClean="0"/>
              <a:t>Figures not including CTLGH  bilateral</a:t>
            </a:r>
            <a:r>
              <a:rPr lang="mr-IN" b="1" i="1" dirty="0" smtClean="0"/>
              <a:t>……</a:t>
            </a:r>
            <a:endParaRPr lang="en-US" b="1" i="1" dirty="0"/>
          </a:p>
        </p:txBody>
      </p:sp>
    </p:spTree>
    <p:extLst>
      <p:ext uri="{BB962C8B-B14F-4D97-AF65-F5344CB8AC3E}">
        <p14:creationId xmlns:p14="http://schemas.microsoft.com/office/powerpoint/2010/main" val="14206816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963" y="26222"/>
            <a:ext cx="8543925" cy="1325563"/>
          </a:xfrm>
        </p:spPr>
        <p:txBody>
          <a:bodyPr/>
          <a:lstStyle/>
          <a:p>
            <a:r>
              <a:rPr lang="en-US" b="1" dirty="0" smtClean="0"/>
              <a:t>Budget </a:t>
            </a:r>
            <a:r>
              <a:rPr lang="en-US" b="1" dirty="0" smtClean="0"/>
              <a:t>Flagship </a:t>
            </a:r>
            <a:r>
              <a:rPr lang="en-GB" b="1" dirty="0" smtClean="0"/>
              <a:t>ILRI. 40% cut</a:t>
            </a:r>
            <a:endParaRPr lang="en-US" b="1" dirty="0"/>
          </a:p>
        </p:txBody>
      </p:sp>
      <p:graphicFrame>
        <p:nvGraphicFramePr>
          <p:cNvPr id="4" name="Table 3"/>
          <p:cNvGraphicFramePr>
            <a:graphicFrameLocks noGrp="1"/>
          </p:cNvGraphicFramePr>
          <p:nvPr>
            <p:extLst>
              <p:ext uri="{D42A27DB-BD31-4B8C-83A1-F6EECF244321}">
                <p14:modId xmlns:p14="http://schemas.microsoft.com/office/powerpoint/2010/main" val="1389248426"/>
              </p:ext>
            </p:extLst>
          </p:nvPr>
        </p:nvGraphicFramePr>
        <p:xfrm>
          <a:off x="5519057" y="1935868"/>
          <a:ext cx="3984171" cy="3621539"/>
        </p:xfrm>
        <a:graphic>
          <a:graphicData uri="http://schemas.openxmlformats.org/drawingml/2006/table">
            <a:tbl>
              <a:tblPr/>
              <a:tblGrid>
                <a:gridCol w="2863930"/>
                <a:gridCol w="1120241"/>
              </a:tblGrid>
              <a:tr h="241314">
                <a:tc>
                  <a:txBody>
                    <a:bodyPr/>
                    <a:lstStyle/>
                    <a:p>
                      <a:pPr marL="0" marR="0" algn="ctr">
                        <a:spcBef>
                          <a:spcPts val="0"/>
                        </a:spcBef>
                        <a:spcAft>
                          <a:spcPts val="0"/>
                        </a:spcAft>
                      </a:pPr>
                      <a:r>
                        <a:rPr lang="en-US" sz="1100" b="1">
                          <a:solidFill>
                            <a:srgbClr val="1F497D"/>
                          </a:solidFill>
                          <a:effectLst/>
                          <a:latin typeface="Calibri" charset="0"/>
                        </a:rPr>
                        <a:t>Items</a:t>
                      </a:r>
                      <a:endParaRPr lang="en-US"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spcBef>
                          <a:spcPts val="0"/>
                        </a:spcBef>
                        <a:spcAft>
                          <a:spcPts val="0"/>
                        </a:spcAft>
                      </a:pPr>
                      <a:r>
                        <a:rPr lang="en-US" sz="1100" b="1">
                          <a:solidFill>
                            <a:srgbClr val="1F497D"/>
                          </a:solidFill>
                          <a:effectLst/>
                          <a:latin typeface="Calibri" charset="0"/>
                        </a:rPr>
                        <a:t>Amount USD</a:t>
                      </a:r>
                      <a:endParaRPr lang="en-US"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241314">
                <a:tc>
                  <a:txBody>
                    <a:bodyPr/>
                    <a:lstStyle/>
                    <a:p>
                      <a:pPr marL="0" marR="0">
                        <a:spcBef>
                          <a:spcPts val="0"/>
                        </a:spcBef>
                        <a:spcAft>
                          <a:spcPts val="0"/>
                        </a:spcAft>
                      </a:pPr>
                      <a:r>
                        <a:rPr lang="en-US" sz="1100">
                          <a:solidFill>
                            <a:srgbClr val="1F497D"/>
                          </a:solidFill>
                          <a:effectLst/>
                          <a:latin typeface="Calibri" charset="0"/>
                        </a:rPr>
                        <a:t>Personnel -ILRI Staff</a:t>
                      </a:r>
                      <a:endParaRPr lang="en-US"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spcBef>
                          <a:spcPts val="0"/>
                        </a:spcBef>
                        <a:spcAft>
                          <a:spcPts val="0"/>
                        </a:spcAft>
                      </a:pPr>
                      <a:r>
                        <a:rPr lang="is-IS" sz="1100">
                          <a:solidFill>
                            <a:srgbClr val="1F497D"/>
                          </a:solidFill>
                          <a:effectLst/>
                          <a:latin typeface="Calibri" charset="0"/>
                        </a:rPr>
                        <a:t>938,604</a:t>
                      </a:r>
                      <a:endParaRPr lang="is-IS"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241314">
                <a:tc>
                  <a:txBody>
                    <a:bodyPr/>
                    <a:lstStyle/>
                    <a:p>
                      <a:pPr marL="0" marR="0">
                        <a:spcBef>
                          <a:spcPts val="0"/>
                        </a:spcBef>
                        <a:spcAft>
                          <a:spcPts val="0"/>
                        </a:spcAft>
                      </a:pPr>
                      <a:r>
                        <a:rPr lang="en-US" sz="1100">
                          <a:solidFill>
                            <a:srgbClr val="1F497D"/>
                          </a:solidFill>
                          <a:effectLst/>
                          <a:latin typeface="Calibri" charset="0"/>
                        </a:rPr>
                        <a:t>ICT (incl. co-financing)</a:t>
                      </a:r>
                      <a:endParaRPr lang="en-US"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spcBef>
                          <a:spcPts val="0"/>
                        </a:spcBef>
                        <a:spcAft>
                          <a:spcPts val="0"/>
                        </a:spcAft>
                      </a:pPr>
                      <a:r>
                        <a:rPr lang="is-IS" sz="1100">
                          <a:solidFill>
                            <a:srgbClr val="1F497D"/>
                          </a:solidFill>
                          <a:effectLst/>
                          <a:latin typeface="Calibri" charset="0"/>
                        </a:rPr>
                        <a:t>69,223</a:t>
                      </a:r>
                      <a:endParaRPr lang="is-IS"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241314">
                <a:tc>
                  <a:txBody>
                    <a:bodyPr/>
                    <a:lstStyle/>
                    <a:p>
                      <a:pPr marL="0" marR="0">
                        <a:spcBef>
                          <a:spcPts val="0"/>
                        </a:spcBef>
                        <a:spcAft>
                          <a:spcPts val="0"/>
                        </a:spcAft>
                      </a:pPr>
                      <a:r>
                        <a:rPr lang="en-US" sz="1100">
                          <a:solidFill>
                            <a:srgbClr val="1F497D"/>
                          </a:solidFill>
                          <a:effectLst/>
                          <a:latin typeface="Calibri" charset="0"/>
                        </a:rPr>
                        <a:t>Space (incl. co-financing)</a:t>
                      </a:r>
                      <a:endParaRPr lang="en-US"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spcBef>
                          <a:spcPts val="0"/>
                        </a:spcBef>
                        <a:spcAft>
                          <a:spcPts val="0"/>
                        </a:spcAft>
                      </a:pPr>
                      <a:r>
                        <a:rPr lang="is-IS" sz="1100">
                          <a:solidFill>
                            <a:srgbClr val="1F497D"/>
                          </a:solidFill>
                          <a:effectLst/>
                          <a:latin typeface="Calibri" charset="0"/>
                        </a:rPr>
                        <a:t>74,432</a:t>
                      </a:r>
                      <a:endParaRPr lang="is-IS"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241314">
                <a:tc>
                  <a:txBody>
                    <a:bodyPr/>
                    <a:lstStyle/>
                    <a:p>
                      <a:pPr marL="0" marR="0">
                        <a:spcBef>
                          <a:spcPts val="0"/>
                        </a:spcBef>
                        <a:spcAft>
                          <a:spcPts val="0"/>
                        </a:spcAft>
                      </a:pPr>
                      <a:r>
                        <a:rPr lang="en-US" sz="1100">
                          <a:solidFill>
                            <a:srgbClr val="1F497D"/>
                          </a:solidFill>
                          <a:effectLst/>
                          <a:latin typeface="Calibri" charset="0"/>
                        </a:rPr>
                        <a:t>R&amp;C and Bench fee (incl. co-financing)</a:t>
                      </a:r>
                      <a:endParaRPr lang="en-US"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spcBef>
                          <a:spcPts val="0"/>
                        </a:spcBef>
                        <a:spcAft>
                          <a:spcPts val="0"/>
                        </a:spcAft>
                      </a:pPr>
                      <a:r>
                        <a:rPr lang="is-IS" sz="1100">
                          <a:solidFill>
                            <a:srgbClr val="1F497D"/>
                          </a:solidFill>
                          <a:effectLst/>
                          <a:latin typeface="Calibri" charset="0"/>
                        </a:rPr>
                        <a:t>256,926</a:t>
                      </a:r>
                      <a:endParaRPr lang="is-IS"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482628">
                <a:tc>
                  <a:txBody>
                    <a:bodyPr/>
                    <a:lstStyle/>
                    <a:p>
                      <a:pPr marL="0" marR="0">
                        <a:spcBef>
                          <a:spcPts val="0"/>
                        </a:spcBef>
                        <a:spcAft>
                          <a:spcPts val="0"/>
                        </a:spcAft>
                      </a:pPr>
                      <a:r>
                        <a:rPr lang="en-US" sz="1100">
                          <a:solidFill>
                            <a:srgbClr val="1F497D"/>
                          </a:solidFill>
                          <a:effectLst/>
                          <a:latin typeface="Calibri" charset="0"/>
                        </a:rPr>
                        <a:t>Other operational costs (workshop, publication, RMG, etc)</a:t>
                      </a:r>
                      <a:endParaRPr lang="en-US"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spcBef>
                          <a:spcPts val="0"/>
                        </a:spcBef>
                        <a:spcAft>
                          <a:spcPts val="0"/>
                        </a:spcAft>
                      </a:pPr>
                      <a:r>
                        <a:rPr lang="is-IS" sz="1100">
                          <a:solidFill>
                            <a:srgbClr val="1F497D"/>
                          </a:solidFill>
                          <a:effectLst/>
                          <a:latin typeface="Calibri" charset="0"/>
                        </a:rPr>
                        <a:t>54,842</a:t>
                      </a:r>
                      <a:endParaRPr lang="is-IS"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241314">
                <a:tc>
                  <a:txBody>
                    <a:bodyPr/>
                    <a:lstStyle/>
                    <a:p>
                      <a:pPr marL="0" marR="0">
                        <a:spcBef>
                          <a:spcPts val="0"/>
                        </a:spcBef>
                        <a:spcAft>
                          <a:spcPts val="0"/>
                        </a:spcAft>
                      </a:pPr>
                      <a:r>
                        <a:rPr lang="en-US" sz="1100" dirty="0">
                          <a:solidFill>
                            <a:srgbClr val="1F497D"/>
                          </a:solidFill>
                          <a:effectLst/>
                          <a:latin typeface="Calibri" charset="0"/>
                        </a:rPr>
                        <a:t>Travel</a:t>
                      </a:r>
                      <a:endParaRPr lang="en-US" sz="1100" dirty="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spcBef>
                          <a:spcPts val="0"/>
                        </a:spcBef>
                        <a:spcAft>
                          <a:spcPts val="0"/>
                        </a:spcAft>
                      </a:pPr>
                      <a:r>
                        <a:rPr lang="fi-FI" sz="1100">
                          <a:solidFill>
                            <a:srgbClr val="1F497D"/>
                          </a:solidFill>
                          <a:effectLst/>
                          <a:latin typeface="Calibri" charset="0"/>
                        </a:rPr>
                        <a:t>24,750</a:t>
                      </a:r>
                      <a:endParaRPr lang="fi-FI"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241314">
                <a:tc>
                  <a:txBody>
                    <a:bodyPr/>
                    <a:lstStyle/>
                    <a:p>
                      <a:pPr marL="0" marR="0">
                        <a:spcBef>
                          <a:spcPts val="0"/>
                        </a:spcBef>
                        <a:spcAft>
                          <a:spcPts val="0"/>
                        </a:spcAft>
                      </a:pPr>
                      <a:r>
                        <a:rPr lang="en-US" sz="1100" b="1">
                          <a:solidFill>
                            <a:srgbClr val="1F497D"/>
                          </a:solidFill>
                          <a:effectLst/>
                          <a:latin typeface="Calibri" charset="0"/>
                        </a:rPr>
                        <a:t>Total Direct Cost</a:t>
                      </a:r>
                      <a:endParaRPr lang="en-US"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spcBef>
                          <a:spcPts val="0"/>
                        </a:spcBef>
                        <a:spcAft>
                          <a:spcPts val="0"/>
                        </a:spcAft>
                      </a:pPr>
                      <a:r>
                        <a:rPr lang="fi-FI" sz="1100" b="1">
                          <a:solidFill>
                            <a:srgbClr val="1F497D"/>
                          </a:solidFill>
                          <a:effectLst/>
                          <a:latin typeface="Calibri" charset="0"/>
                        </a:rPr>
                        <a:t>1,418,777</a:t>
                      </a:r>
                      <a:endParaRPr lang="fi-FI"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241314">
                <a:tc>
                  <a:txBody>
                    <a:bodyPr/>
                    <a:lstStyle/>
                    <a:p>
                      <a:pPr marL="0" marR="0">
                        <a:spcBef>
                          <a:spcPts val="0"/>
                        </a:spcBef>
                        <a:spcAft>
                          <a:spcPts val="0"/>
                        </a:spcAft>
                      </a:pPr>
                      <a:r>
                        <a:rPr lang="en-US" sz="1100">
                          <a:solidFill>
                            <a:srgbClr val="1F497D"/>
                          </a:solidFill>
                          <a:effectLst/>
                          <a:latin typeface="Calibri" charset="0"/>
                        </a:rPr>
                        <a:t>Overhead (17%) -incl. co-financing</a:t>
                      </a:r>
                      <a:endParaRPr lang="en-US"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spcBef>
                          <a:spcPts val="0"/>
                        </a:spcBef>
                        <a:spcAft>
                          <a:spcPts val="0"/>
                        </a:spcAft>
                      </a:pPr>
                      <a:r>
                        <a:rPr lang="fi-FI" sz="1100">
                          <a:solidFill>
                            <a:srgbClr val="1F497D"/>
                          </a:solidFill>
                          <a:effectLst/>
                          <a:latin typeface="Calibri" charset="0"/>
                        </a:rPr>
                        <a:t>340,767</a:t>
                      </a:r>
                      <a:endParaRPr lang="fi-FI"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241314">
                <a:tc>
                  <a:txBody>
                    <a:bodyPr/>
                    <a:lstStyle/>
                    <a:p>
                      <a:pPr marL="0" marR="0">
                        <a:spcBef>
                          <a:spcPts val="0"/>
                        </a:spcBef>
                        <a:spcAft>
                          <a:spcPts val="0"/>
                        </a:spcAft>
                      </a:pPr>
                      <a:r>
                        <a:rPr lang="en-US" sz="1100" b="1">
                          <a:solidFill>
                            <a:srgbClr val="1F497D"/>
                          </a:solidFill>
                          <a:effectLst/>
                          <a:latin typeface="Calibri" charset="0"/>
                        </a:rPr>
                        <a:t>TOTAL</a:t>
                      </a:r>
                      <a:endParaRPr lang="en-US"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spcBef>
                          <a:spcPts val="0"/>
                        </a:spcBef>
                        <a:spcAft>
                          <a:spcPts val="0"/>
                        </a:spcAft>
                      </a:pPr>
                      <a:r>
                        <a:rPr lang="fi-FI" sz="1100" b="1" dirty="0">
                          <a:solidFill>
                            <a:srgbClr val="FF0000"/>
                          </a:solidFill>
                          <a:effectLst/>
                          <a:latin typeface="Calibri" charset="0"/>
                        </a:rPr>
                        <a:t>1,759,543</a:t>
                      </a:r>
                      <a:endParaRPr lang="fi-FI" sz="1100" dirty="0">
                        <a:solidFill>
                          <a:srgbClr val="FF0000"/>
                        </a:solidFill>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394878">
                <a:tc gridSpan="2">
                  <a:txBody>
                    <a:bodyPr/>
                    <a:lstStyle/>
                    <a:p>
                      <a:endParaRPr lang="en-US">
                        <a:effectLst/>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hMerge="1">
                  <a:txBody>
                    <a:bodyPr/>
                    <a:lstStyle/>
                    <a:p>
                      <a:endParaRPr lang="en-US"/>
                    </a:p>
                  </a:txBody>
                  <a:tcPr/>
                </a:tc>
              </a:tr>
              <a:tr h="241314">
                <a:tc>
                  <a:txBody>
                    <a:bodyPr/>
                    <a:lstStyle/>
                    <a:p>
                      <a:pPr marL="0" marR="0" algn="ctr">
                        <a:spcBef>
                          <a:spcPts val="0"/>
                        </a:spcBef>
                        <a:spcAft>
                          <a:spcPts val="0"/>
                        </a:spcAft>
                      </a:pPr>
                      <a:r>
                        <a:rPr lang="en-US" sz="1100">
                          <a:solidFill>
                            <a:srgbClr val="1F497D"/>
                          </a:solidFill>
                          <a:effectLst/>
                          <a:latin typeface="Calibri" charset="0"/>
                        </a:rPr>
                        <a:t>2018 -total Allocated budget</a:t>
                      </a:r>
                      <a:endParaRPr lang="en-US" sz="110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spcBef>
                          <a:spcPts val="0"/>
                        </a:spcBef>
                        <a:spcAft>
                          <a:spcPts val="0"/>
                        </a:spcAft>
                      </a:pPr>
                      <a:r>
                        <a:rPr lang="fi-FI" sz="1400" b="1" dirty="0">
                          <a:solidFill>
                            <a:srgbClr val="FF0000"/>
                          </a:solidFill>
                          <a:effectLst/>
                          <a:latin typeface="Calibri" charset="0"/>
                        </a:rPr>
                        <a:t>1,704,319.00</a:t>
                      </a: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r h="330893">
                <a:tc>
                  <a:txBody>
                    <a:bodyPr/>
                    <a:lstStyle/>
                    <a:p>
                      <a:pPr marL="0" marR="0" algn="ctr">
                        <a:spcBef>
                          <a:spcPts val="0"/>
                        </a:spcBef>
                        <a:spcAft>
                          <a:spcPts val="0"/>
                        </a:spcAft>
                      </a:pPr>
                      <a:r>
                        <a:rPr lang="en-US" sz="1100" b="1" dirty="0">
                          <a:solidFill>
                            <a:srgbClr val="FF0000"/>
                          </a:solidFill>
                          <a:effectLst/>
                          <a:latin typeface="Calibri" charset="0"/>
                        </a:rPr>
                        <a:t>Over</a:t>
                      </a:r>
                      <a:r>
                        <a:rPr lang="en-US" sz="1100" dirty="0">
                          <a:solidFill>
                            <a:srgbClr val="1F497D"/>
                          </a:solidFill>
                          <a:effectLst/>
                          <a:latin typeface="Calibri" charset="0"/>
                        </a:rPr>
                        <a:t>/Under budget</a:t>
                      </a:r>
                      <a:endParaRPr lang="en-US" sz="1100" dirty="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marL="0" marR="0">
                        <a:spcBef>
                          <a:spcPts val="0"/>
                        </a:spcBef>
                        <a:spcAft>
                          <a:spcPts val="0"/>
                        </a:spcAft>
                      </a:pPr>
                      <a:r>
                        <a:rPr lang="is-IS" sz="1100" dirty="0">
                          <a:solidFill>
                            <a:srgbClr val="1F497D"/>
                          </a:solidFill>
                          <a:effectLst/>
                          <a:latin typeface="Calibri" charset="0"/>
                        </a:rPr>
                        <a:t>(55,224.43)</a:t>
                      </a:r>
                      <a:endParaRPr lang="is-IS" sz="1100" dirty="0">
                        <a:effectLst/>
                        <a:latin typeface="Calibri" charset="0"/>
                      </a:endParaRPr>
                    </a:p>
                  </a:txBody>
                  <a:tcPr marL="68580" marR="68580" marT="0"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r>
            </a:tbl>
          </a:graphicData>
        </a:graphic>
      </p:graphicFrame>
      <p:sp>
        <p:nvSpPr>
          <p:cNvPr id="5" name="Rectangle 1"/>
          <p:cNvSpPr>
            <a:spLocks noChangeArrowheads="1"/>
          </p:cNvSpPr>
          <p:nvPr/>
        </p:nvSpPr>
        <p:spPr bwMode="auto">
          <a:xfrm>
            <a:off x="5009864" y="1830974"/>
            <a:ext cx="1181701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a:ln>
                  <a:noFill/>
                </a:ln>
                <a:solidFill>
                  <a:schemeClr val="tx1"/>
                </a:solidFill>
                <a:effectLst/>
                <a:latin typeface="Arial" charset="0"/>
              </a:rPr>
              <a:t/>
            </a:r>
            <a:br>
              <a:rPr kumimoji="0" lang="en-US" altLang="en-US" sz="1800" b="0" i="0" u="none" strike="noStrike" cap="none" normalizeH="0" baseline="0">
                <a:ln>
                  <a:noFill/>
                </a:ln>
                <a:solidFill>
                  <a:schemeClr val="tx1"/>
                </a:solidFill>
                <a:effectLst/>
                <a:latin typeface="Arial" charset="0"/>
              </a:rPr>
            </a:br>
            <a:endParaRPr kumimoji="0" lang="en-US" altLang="en-US" sz="1800" b="0" i="0" u="none" strike="noStrike" cap="none" normalizeH="0" baseline="0">
              <a:ln>
                <a:noFill/>
              </a:ln>
              <a:solidFill>
                <a:schemeClr val="tx1"/>
              </a:solidFill>
              <a:effectLst/>
              <a:latin typeface="Arial" charset="0"/>
            </a:endParaRPr>
          </a:p>
        </p:txBody>
      </p:sp>
      <p:sp>
        <p:nvSpPr>
          <p:cNvPr id="6" name="TextBox 5"/>
          <p:cNvSpPr txBox="1"/>
          <p:nvPr/>
        </p:nvSpPr>
        <p:spPr>
          <a:xfrm>
            <a:off x="5519057" y="1311728"/>
            <a:ext cx="3904723" cy="369332"/>
          </a:xfrm>
          <a:prstGeom prst="rect">
            <a:avLst/>
          </a:prstGeom>
          <a:noFill/>
        </p:spPr>
        <p:txBody>
          <a:bodyPr wrap="none" rtlCol="0">
            <a:spAutoFit/>
          </a:bodyPr>
          <a:lstStyle/>
          <a:p>
            <a:r>
              <a:rPr lang="en-US" b="1" dirty="0" smtClean="0"/>
              <a:t>2018 </a:t>
            </a:r>
            <a:r>
              <a:rPr lang="en-US" b="1" smtClean="0"/>
              <a:t>Research budget cut </a:t>
            </a:r>
            <a:r>
              <a:rPr lang="en-US" b="1" dirty="0" smtClean="0"/>
              <a:t>40% W1/W2</a:t>
            </a:r>
            <a:endParaRPr lang="en-US" b="1" dirty="0"/>
          </a:p>
        </p:txBody>
      </p:sp>
      <p:sp>
        <p:nvSpPr>
          <p:cNvPr id="7" name="TextBox 6"/>
          <p:cNvSpPr txBox="1"/>
          <p:nvPr/>
        </p:nvSpPr>
        <p:spPr>
          <a:xfrm>
            <a:off x="5211025" y="6014580"/>
            <a:ext cx="4600234" cy="461665"/>
          </a:xfrm>
          <a:prstGeom prst="rect">
            <a:avLst/>
          </a:prstGeom>
          <a:noFill/>
        </p:spPr>
        <p:txBody>
          <a:bodyPr wrap="none" rtlCol="0">
            <a:spAutoFit/>
          </a:bodyPr>
          <a:lstStyle/>
          <a:p>
            <a:r>
              <a:rPr lang="en-US" sz="2400" dirty="0" smtClean="0"/>
              <a:t>2017 Research Budget: </a:t>
            </a:r>
            <a:r>
              <a:rPr lang="en-US" sz="2400" b="1" dirty="0" smtClean="0">
                <a:solidFill>
                  <a:schemeClr val="accent6"/>
                </a:solidFill>
              </a:rPr>
              <a:t>2.9 Millions</a:t>
            </a:r>
            <a:endParaRPr lang="en-US" sz="2400" b="1" dirty="0">
              <a:solidFill>
                <a:schemeClr val="accent6"/>
              </a:solidFill>
            </a:endParaRPr>
          </a:p>
        </p:txBody>
      </p:sp>
      <p:sp>
        <p:nvSpPr>
          <p:cNvPr id="3" name="Rectangle 2"/>
          <p:cNvSpPr/>
          <p:nvPr/>
        </p:nvSpPr>
        <p:spPr>
          <a:xfrm>
            <a:off x="311461" y="1337995"/>
            <a:ext cx="4698403" cy="6001643"/>
          </a:xfrm>
          <a:prstGeom prst="rect">
            <a:avLst/>
          </a:prstGeom>
        </p:spPr>
        <p:txBody>
          <a:bodyPr wrap="square">
            <a:spAutoFit/>
          </a:bodyPr>
          <a:lstStyle/>
          <a:p>
            <a:pPr algn="ctr"/>
            <a:r>
              <a:rPr lang="en-US" sz="2400" i="1" dirty="0" smtClean="0"/>
              <a:t>“Genetics </a:t>
            </a:r>
            <a:r>
              <a:rPr lang="en-US" sz="2400" i="1" dirty="0"/>
              <a:t>flagship was funded in 2017 at the level of our originally proposed $20.2m W1/2 budget. That budget was cut to $14.0m because the two flagships were not approved. Now assuming the flagships are approved, we’re being asked to include them, but with no additional funding to the $14.0m for </a:t>
            </a:r>
            <a:r>
              <a:rPr lang="en-US" sz="2400" i="1" dirty="0" smtClean="0"/>
              <a:t>2018 .” (TR)</a:t>
            </a:r>
          </a:p>
          <a:p>
            <a:pPr algn="ctr"/>
            <a:endParaRPr lang="en-US" sz="2400" i="1" dirty="0"/>
          </a:p>
          <a:p>
            <a:pPr algn="ctr"/>
            <a:r>
              <a:rPr lang="en-US" sz="2400" i="1" dirty="0" smtClean="0"/>
              <a:t>And and extra 20% cut (just in case)</a:t>
            </a:r>
          </a:p>
          <a:p>
            <a:pPr algn="ctr"/>
            <a:endParaRPr lang="en-US" sz="2400" i="1" dirty="0"/>
          </a:p>
          <a:p>
            <a:pPr algn="ctr"/>
            <a:r>
              <a:rPr lang="en-US" sz="2400" i="1" dirty="0" smtClean="0"/>
              <a:t>(</a:t>
            </a:r>
            <a:r>
              <a:rPr lang="en-US" sz="2400" i="1" dirty="0" smtClean="0">
                <a:sym typeface="Wingdings"/>
              </a:rPr>
              <a:t>)</a:t>
            </a:r>
            <a:endParaRPr lang="en-US" sz="2400" dirty="0"/>
          </a:p>
          <a:p>
            <a:pPr algn="ctr"/>
            <a:endParaRPr lang="en-US" sz="2400" dirty="0"/>
          </a:p>
          <a:p>
            <a:pPr algn="ctr"/>
            <a:endParaRPr lang="en-US" sz="2400" dirty="0"/>
          </a:p>
        </p:txBody>
      </p:sp>
    </p:spTree>
    <p:extLst>
      <p:ext uri="{BB962C8B-B14F-4D97-AF65-F5344CB8AC3E}">
        <p14:creationId xmlns:p14="http://schemas.microsoft.com/office/powerpoint/2010/main" val="17858760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118" y="275411"/>
            <a:ext cx="8543925" cy="1325563"/>
          </a:xfrm>
        </p:spPr>
        <p:txBody>
          <a:bodyPr>
            <a:normAutofit/>
          </a:bodyPr>
          <a:lstStyle/>
          <a:p>
            <a:r>
              <a:rPr lang="en-US" sz="2800" b="1" i="1" dirty="0" smtClean="0"/>
              <a:t>In comparison to others</a:t>
            </a:r>
            <a:r>
              <a:rPr lang="mr-IN" sz="2800" b="1" i="1" dirty="0" smtClean="0"/>
              <a:t>………</a:t>
            </a:r>
            <a:endParaRPr lang="en-US" sz="2800" b="1" i="1" dirty="0"/>
          </a:p>
        </p:txBody>
      </p:sp>
      <p:graphicFrame>
        <p:nvGraphicFramePr>
          <p:cNvPr id="4" name="Table 3"/>
          <p:cNvGraphicFramePr>
            <a:graphicFrameLocks noGrp="1"/>
          </p:cNvGraphicFramePr>
          <p:nvPr>
            <p:extLst>
              <p:ext uri="{D42A27DB-BD31-4B8C-83A1-F6EECF244321}">
                <p14:modId xmlns:p14="http://schemas.microsoft.com/office/powerpoint/2010/main" val="1117802361"/>
              </p:ext>
            </p:extLst>
          </p:nvPr>
        </p:nvGraphicFramePr>
        <p:xfrm>
          <a:off x="387928" y="2022766"/>
          <a:ext cx="9137811" cy="3202253"/>
        </p:xfrm>
        <a:graphic>
          <a:graphicData uri="http://schemas.openxmlformats.org/drawingml/2006/table">
            <a:tbl>
              <a:tblPr>
                <a:tableStyleId>{5C22544A-7EE6-4342-B048-85BDC9FD1C3A}</a:tableStyleId>
              </a:tblPr>
              <a:tblGrid>
                <a:gridCol w="2749510"/>
                <a:gridCol w="970948"/>
                <a:gridCol w="399268"/>
                <a:gridCol w="736167"/>
                <a:gridCol w="869983"/>
                <a:gridCol w="907430"/>
                <a:gridCol w="934652"/>
                <a:gridCol w="807611"/>
                <a:gridCol w="762242"/>
              </a:tblGrid>
              <a:tr h="569614">
                <a:tc rowSpan="2">
                  <a:txBody>
                    <a:bodyPr/>
                    <a:lstStyle/>
                    <a:p>
                      <a:pPr algn="l" fontAlgn="b"/>
                      <a:r>
                        <a:rPr lang="en-US" sz="1000" u="none" strike="noStrike" dirty="0">
                          <a:effectLst/>
                        </a:rPr>
                        <a:t>Flagship</a:t>
                      </a:r>
                      <a:endParaRPr lang="en-US" sz="1000" b="1" i="0" u="none" strike="noStrike" dirty="0">
                        <a:solidFill>
                          <a:srgbClr val="000000"/>
                        </a:solidFill>
                        <a:effectLst/>
                        <a:latin typeface="Calibri" charset="0"/>
                      </a:endParaRPr>
                    </a:p>
                  </a:txBody>
                  <a:tcPr marL="5658" marR="5658" marT="5658" marB="0" anchor="b"/>
                </a:tc>
                <a:tc rowSpan="2">
                  <a:txBody>
                    <a:bodyPr/>
                    <a:lstStyle/>
                    <a:p>
                      <a:pPr algn="r" fontAlgn="b"/>
                      <a:r>
                        <a:rPr lang="mr-IN" sz="1000" u="none" strike="noStrike">
                          <a:effectLst/>
                        </a:rPr>
                        <a:t> Total W1/W2 </a:t>
                      </a:r>
                      <a:endParaRPr lang="mr-IN" sz="1000" b="1" i="0" u="none" strike="noStrike">
                        <a:solidFill>
                          <a:srgbClr val="000000"/>
                        </a:solidFill>
                        <a:effectLst/>
                        <a:latin typeface="Calibri" charset="0"/>
                      </a:endParaRPr>
                    </a:p>
                  </a:txBody>
                  <a:tcPr marL="5658" marR="5658" marT="5658" marB="0" anchor="b"/>
                </a:tc>
                <a:tc rowSpan="2" gridSpan="2">
                  <a:txBody>
                    <a:bodyPr/>
                    <a:lstStyle/>
                    <a:p>
                      <a:pPr algn="ctr" fontAlgn="b"/>
                      <a:r>
                        <a:rPr lang="en-US" sz="1000" u="none" strike="noStrike">
                          <a:effectLst/>
                        </a:rPr>
                        <a:t>Flagship Management</a:t>
                      </a:r>
                      <a:endParaRPr lang="en-US" sz="1000" b="1" i="0" u="none" strike="noStrike">
                        <a:solidFill>
                          <a:srgbClr val="000000"/>
                        </a:solidFill>
                        <a:effectLst/>
                        <a:latin typeface="Calibri" charset="0"/>
                      </a:endParaRPr>
                    </a:p>
                  </a:txBody>
                  <a:tcPr marL="5658" marR="5658" marT="5658" marB="0" anchor="b"/>
                </a:tc>
                <a:tc rowSpan="2" hMerge="1">
                  <a:txBody>
                    <a:bodyPr/>
                    <a:lstStyle/>
                    <a:p>
                      <a:endParaRPr lang="en-US"/>
                    </a:p>
                  </a:txBody>
                  <a:tcPr/>
                </a:tc>
                <a:tc gridSpan="5">
                  <a:txBody>
                    <a:bodyPr/>
                    <a:lstStyle/>
                    <a:p>
                      <a:pPr algn="ctr" fontAlgn="b"/>
                      <a:r>
                        <a:rPr lang="en-US" sz="1000" u="none" strike="noStrike">
                          <a:effectLst/>
                        </a:rPr>
                        <a:t>W1/W2 Research activities</a:t>
                      </a:r>
                      <a:endParaRPr lang="en-US" sz="1000" b="1" i="0" u="none" strike="noStrike">
                        <a:solidFill>
                          <a:srgbClr val="000000"/>
                        </a:solidFill>
                        <a:effectLst/>
                        <a:latin typeface="Calibri" charset="0"/>
                      </a:endParaRPr>
                    </a:p>
                  </a:txBody>
                  <a:tcPr marL="5658" marR="5658" marT="5658"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84807">
                <a:tc vMerge="1">
                  <a:txBody>
                    <a:bodyPr/>
                    <a:lstStyle/>
                    <a:p>
                      <a:endParaRPr lang="en-US"/>
                    </a:p>
                  </a:txBody>
                  <a:tcPr/>
                </a:tc>
                <a:tc vMerge="1">
                  <a:txBody>
                    <a:bodyPr/>
                    <a:lstStyle/>
                    <a:p>
                      <a:endParaRPr lang="en-US"/>
                    </a:p>
                  </a:txBody>
                  <a:tcPr/>
                </a:tc>
                <a:tc gridSpan="2" vMerge="1">
                  <a:txBody>
                    <a:bodyPr/>
                    <a:lstStyle/>
                    <a:p>
                      <a:endParaRPr lang="en-US"/>
                    </a:p>
                  </a:txBody>
                  <a:tcPr/>
                </a:tc>
                <a:tc hMerge="1" vMerge="1">
                  <a:txBody>
                    <a:bodyPr/>
                    <a:lstStyle/>
                    <a:p>
                      <a:endParaRPr lang="en-US"/>
                    </a:p>
                  </a:txBody>
                  <a:tcPr/>
                </a:tc>
                <a:tc>
                  <a:txBody>
                    <a:bodyPr/>
                    <a:lstStyle/>
                    <a:p>
                      <a:pPr algn="ctr" fontAlgn="b"/>
                      <a:r>
                        <a:rPr lang="en-US" sz="1000" u="none" strike="noStrike">
                          <a:effectLst/>
                        </a:rPr>
                        <a:t>Subtotal</a:t>
                      </a:r>
                      <a:endParaRPr lang="en-US" sz="1000" b="1" i="0" u="none" strike="noStrike">
                        <a:solidFill>
                          <a:srgbClr val="000000"/>
                        </a:solidFill>
                        <a:effectLst/>
                        <a:latin typeface="Calibri" charset="0"/>
                      </a:endParaRPr>
                    </a:p>
                  </a:txBody>
                  <a:tcPr marL="5658" marR="5658" marT="5658" marB="0" anchor="b"/>
                </a:tc>
                <a:tc>
                  <a:txBody>
                    <a:bodyPr/>
                    <a:lstStyle/>
                    <a:p>
                      <a:pPr algn="ctr" fontAlgn="b"/>
                      <a:r>
                        <a:rPr lang="en-US" sz="1000" u="none" strike="noStrike">
                          <a:effectLst/>
                        </a:rPr>
                        <a:t>ILRI</a:t>
                      </a:r>
                      <a:endParaRPr lang="en-US" sz="1000" b="1" i="0" u="none" strike="noStrike">
                        <a:solidFill>
                          <a:srgbClr val="000000"/>
                        </a:solidFill>
                        <a:effectLst/>
                        <a:latin typeface="Calibri" charset="0"/>
                      </a:endParaRPr>
                    </a:p>
                  </a:txBody>
                  <a:tcPr marL="5658" marR="5658" marT="5658" marB="0" anchor="b"/>
                </a:tc>
                <a:tc>
                  <a:txBody>
                    <a:bodyPr/>
                    <a:lstStyle/>
                    <a:p>
                      <a:pPr algn="ctr" fontAlgn="b"/>
                      <a:r>
                        <a:rPr lang="en-US" sz="1000" u="none" strike="noStrike">
                          <a:effectLst/>
                        </a:rPr>
                        <a:t>CIAT</a:t>
                      </a:r>
                      <a:endParaRPr lang="en-US" sz="1000" b="1" i="0" u="none" strike="noStrike">
                        <a:solidFill>
                          <a:srgbClr val="000000"/>
                        </a:solidFill>
                        <a:effectLst/>
                        <a:latin typeface="Calibri" charset="0"/>
                      </a:endParaRPr>
                    </a:p>
                  </a:txBody>
                  <a:tcPr marL="5658" marR="5658" marT="5658" marB="0" anchor="b"/>
                </a:tc>
                <a:tc>
                  <a:txBody>
                    <a:bodyPr/>
                    <a:lstStyle/>
                    <a:p>
                      <a:pPr algn="ctr" fontAlgn="b"/>
                      <a:r>
                        <a:rPr lang="en-US" sz="1000" u="none" strike="noStrike">
                          <a:effectLst/>
                        </a:rPr>
                        <a:t>ICARDA</a:t>
                      </a:r>
                      <a:endParaRPr lang="en-US" sz="1000" b="1" i="0" u="none" strike="noStrike">
                        <a:solidFill>
                          <a:srgbClr val="000000"/>
                        </a:solidFill>
                        <a:effectLst/>
                        <a:latin typeface="Calibri" charset="0"/>
                      </a:endParaRPr>
                    </a:p>
                  </a:txBody>
                  <a:tcPr marL="5658" marR="5658" marT="5658" marB="0" anchor="b"/>
                </a:tc>
                <a:tc>
                  <a:txBody>
                    <a:bodyPr/>
                    <a:lstStyle/>
                    <a:p>
                      <a:pPr algn="ctr" fontAlgn="b"/>
                      <a:r>
                        <a:rPr lang="en-US" sz="1000" u="none" strike="noStrike">
                          <a:effectLst/>
                        </a:rPr>
                        <a:t>SLU</a:t>
                      </a:r>
                      <a:endParaRPr lang="en-US" sz="1000" b="1" i="0" u="none" strike="noStrike">
                        <a:solidFill>
                          <a:srgbClr val="000000"/>
                        </a:solidFill>
                        <a:effectLst/>
                        <a:latin typeface="Calibri" charset="0"/>
                      </a:endParaRPr>
                    </a:p>
                  </a:txBody>
                  <a:tcPr marL="5658" marR="5658" marT="5658" marB="0" anchor="b"/>
                </a:tc>
              </a:tr>
              <a:tr h="521475">
                <a:tc>
                  <a:txBody>
                    <a:bodyPr/>
                    <a:lstStyle/>
                    <a:p>
                      <a:pPr algn="l" fontAlgn="b"/>
                      <a:r>
                        <a:rPr lang="en-US" sz="1000" b="1" u="none" strike="noStrike" dirty="0">
                          <a:effectLst/>
                        </a:rPr>
                        <a:t>Livestock Genetic </a:t>
                      </a:r>
                      <a:endParaRPr lang="en-US" sz="1000" b="1" i="0" u="none" strike="noStrike" dirty="0">
                        <a:solidFill>
                          <a:srgbClr val="000000"/>
                        </a:solidFill>
                        <a:effectLst/>
                        <a:latin typeface="Calibri" charset="0"/>
                      </a:endParaRPr>
                    </a:p>
                  </a:txBody>
                  <a:tcPr marL="5658" marR="5658" marT="5658" marB="0" anchor="b"/>
                </a:tc>
                <a:tc>
                  <a:txBody>
                    <a:bodyPr/>
                    <a:lstStyle/>
                    <a:p>
                      <a:pPr algn="r" fontAlgn="b"/>
                      <a:r>
                        <a:rPr lang="is-IS" sz="1000" b="1" u="none" strike="noStrike" dirty="0">
                          <a:solidFill>
                            <a:srgbClr val="0070C0"/>
                          </a:solidFill>
                          <a:effectLst/>
                        </a:rPr>
                        <a:t> </a:t>
                      </a:r>
                      <a:r>
                        <a:rPr lang="is-IS" sz="1800" b="1" u="none" strike="noStrike" dirty="0">
                          <a:solidFill>
                            <a:srgbClr val="0070C0"/>
                          </a:solidFill>
                          <a:effectLst/>
                        </a:rPr>
                        <a:t>2,255,105</a:t>
                      </a:r>
                      <a:r>
                        <a:rPr lang="is-IS" sz="1000" b="1" u="none" strike="noStrike" dirty="0">
                          <a:solidFill>
                            <a:srgbClr val="0070C0"/>
                          </a:solidFill>
                          <a:effectLst/>
                        </a:rPr>
                        <a:t> </a:t>
                      </a:r>
                      <a:endParaRPr lang="is-IS" sz="1000" b="1" i="0" u="none" strike="noStrike" dirty="0">
                        <a:solidFill>
                          <a:srgbClr val="0070C0"/>
                        </a:solidFill>
                        <a:effectLst/>
                        <a:latin typeface="Calibri" charset="0"/>
                      </a:endParaRPr>
                    </a:p>
                  </a:txBody>
                  <a:tcPr marL="5658" marR="5658" marT="5658" marB="0" anchor="b"/>
                </a:tc>
                <a:tc>
                  <a:txBody>
                    <a:bodyPr/>
                    <a:lstStyle/>
                    <a:p>
                      <a:pPr algn="r" fontAlgn="b"/>
                      <a:r>
                        <a:rPr lang="en-US" sz="1000" u="none" strike="noStrike" dirty="0">
                          <a:effectLst/>
                        </a:rPr>
                        <a:t> ILRI </a:t>
                      </a:r>
                      <a:endParaRPr lang="en-US" sz="1000" b="0" i="0" u="none" strike="noStrike" dirty="0">
                        <a:solidFill>
                          <a:srgbClr val="000000"/>
                        </a:solidFill>
                        <a:effectLst/>
                        <a:latin typeface="Calibri" charset="0"/>
                      </a:endParaRPr>
                    </a:p>
                  </a:txBody>
                  <a:tcPr marL="5658" marR="5658" marT="5658" marB="0" anchor="b"/>
                </a:tc>
                <a:tc>
                  <a:txBody>
                    <a:bodyPr/>
                    <a:lstStyle/>
                    <a:p>
                      <a:pPr algn="r" fontAlgn="b"/>
                      <a:r>
                        <a:rPr lang="is-IS" sz="1000" u="none" strike="noStrike">
                          <a:effectLst/>
                        </a:rPr>
                        <a:t> 93,228 </a:t>
                      </a:r>
                      <a:endParaRPr lang="is-IS" sz="1000" b="0" i="0" u="none" strike="noStrike">
                        <a:solidFill>
                          <a:srgbClr val="000000"/>
                        </a:solidFill>
                        <a:effectLst/>
                        <a:latin typeface="Calibri" charset="0"/>
                      </a:endParaRPr>
                    </a:p>
                  </a:txBody>
                  <a:tcPr marL="5658" marR="5658" marT="5658" marB="0" anchor="b"/>
                </a:tc>
                <a:tc>
                  <a:txBody>
                    <a:bodyPr/>
                    <a:lstStyle/>
                    <a:p>
                      <a:pPr algn="r" fontAlgn="b"/>
                      <a:r>
                        <a:rPr lang="fi-FI" sz="1000" u="none" strike="noStrike" dirty="0">
                          <a:effectLst/>
                        </a:rPr>
                        <a:t> 2,161,877 </a:t>
                      </a:r>
                      <a:endParaRPr lang="fi-FI" sz="1000" b="0" i="0" u="none" strike="noStrike" dirty="0">
                        <a:solidFill>
                          <a:srgbClr val="000000"/>
                        </a:solidFill>
                        <a:effectLst/>
                        <a:latin typeface="Calibri" charset="0"/>
                      </a:endParaRPr>
                    </a:p>
                  </a:txBody>
                  <a:tcPr marL="5658" marR="5658" marT="5658" marB="0" anchor="b"/>
                </a:tc>
                <a:tc>
                  <a:txBody>
                    <a:bodyPr/>
                    <a:lstStyle/>
                    <a:p>
                      <a:pPr algn="r" fontAlgn="b"/>
                      <a:r>
                        <a:rPr lang="fi-FI" sz="1000" u="none" strike="noStrike" dirty="0">
                          <a:effectLst/>
                        </a:rPr>
                        <a:t> 1,704,319 </a:t>
                      </a:r>
                      <a:endParaRPr lang="fi-FI" sz="1000" b="0" i="0" u="none" strike="noStrike" dirty="0">
                        <a:solidFill>
                          <a:srgbClr val="000000"/>
                        </a:solidFill>
                        <a:effectLst/>
                        <a:latin typeface="Calibri" charset="0"/>
                      </a:endParaRPr>
                    </a:p>
                  </a:txBody>
                  <a:tcPr marL="5658" marR="5658" marT="5658" marB="0" anchor="b"/>
                </a:tc>
                <a:tc>
                  <a:txBody>
                    <a:bodyPr/>
                    <a:lstStyle/>
                    <a:p>
                      <a:pPr algn="r" fontAlgn="b"/>
                      <a:r>
                        <a:rPr lang="mr-IN" sz="1000" u="none" strike="noStrike">
                          <a:effectLst/>
                        </a:rPr>
                        <a:t> -   </a:t>
                      </a:r>
                      <a:endParaRPr lang="mr-IN" sz="1000" b="0" i="0" u="none" strike="noStrike">
                        <a:solidFill>
                          <a:srgbClr val="000000"/>
                        </a:solidFill>
                        <a:effectLst/>
                        <a:latin typeface="Calibri" charset="0"/>
                      </a:endParaRPr>
                    </a:p>
                  </a:txBody>
                  <a:tcPr marL="5658" marR="5658" marT="5658" marB="0" anchor="b"/>
                </a:tc>
                <a:tc>
                  <a:txBody>
                    <a:bodyPr/>
                    <a:lstStyle/>
                    <a:p>
                      <a:pPr algn="r" fontAlgn="b"/>
                      <a:r>
                        <a:rPr lang="fi-FI" sz="1000" u="none" strike="noStrike">
                          <a:effectLst/>
                        </a:rPr>
                        <a:t> 427,734 </a:t>
                      </a:r>
                      <a:endParaRPr lang="fi-FI" sz="1000" b="0" i="0" u="none" strike="noStrike">
                        <a:solidFill>
                          <a:srgbClr val="000000"/>
                        </a:solidFill>
                        <a:effectLst/>
                        <a:latin typeface="Calibri" charset="0"/>
                      </a:endParaRPr>
                    </a:p>
                  </a:txBody>
                  <a:tcPr marL="5658" marR="5658" marT="5658" marB="0" anchor="b"/>
                </a:tc>
                <a:tc>
                  <a:txBody>
                    <a:bodyPr/>
                    <a:lstStyle/>
                    <a:p>
                      <a:pPr algn="r" fontAlgn="b"/>
                      <a:r>
                        <a:rPr lang="is-IS" sz="1000" u="none" strike="noStrike">
                          <a:effectLst/>
                        </a:rPr>
                        <a:t> 29,824 </a:t>
                      </a:r>
                      <a:endParaRPr lang="is-IS" sz="1000" b="0" i="0" u="none" strike="noStrike">
                        <a:solidFill>
                          <a:srgbClr val="000000"/>
                        </a:solidFill>
                        <a:effectLst/>
                        <a:latin typeface="Calibri" charset="0"/>
                      </a:endParaRPr>
                    </a:p>
                  </a:txBody>
                  <a:tcPr marL="5658" marR="5658" marT="5658" marB="0" anchor="b"/>
                </a:tc>
              </a:tr>
              <a:tr h="284807">
                <a:tc>
                  <a:txBody>
                    <a:bodyPr/>
                    <a:lstStyle/>
                    <a:p>
                      <a:pPr algn="l" fontAlgn="b"/>
                      <a:r>
                        <a:rPr lang="en-US" sz="1000" u="none" strike="noStrike">
                          <a:effectLst/>
                        </a:rPr>
                        <a:t>Livestock Health</a:t>
                      </a:r>
                      <a:endParaRPr lang="en-US" sz="1000" b="0" i="0" u="none" strike="noStrike">
                        <a:solidFill>
                          <a:srgbClr val="000000"/>
                        </a:solidFill>
                        <a:effectLst/>
                        <a:latin typeface="Calibri" charset="0"/>
                      </a:endParaRPr>
                    </a:p>
                  </a:txBody>
                  <a:tcPr marL="5658" marR="5658" marT="5658" marB="0" anchor="b"/>
                </a:tc>
                <a:tc>
                  <a:txBody>
                    <a:bodyPr/>
                    <a:lstStyle/>
                    <a:p>
                      <a:pPr algn="r" fontAlgn="b"/>
                      <a:r>
                        <a:rPr lang="is-IS" sz="1000" u="none" strike="noStrike">
                          <a:effectLst/>
                        </a:rPr>
                        <a:t> 2,329,230 </a:t>
                      </a:r>
                      <a:endParaRPr lang="is-IS" sz="1000" b="0" i="0" u="none" strike="noStrike">
                        <a:solidFill>
                          <a:srgbClr val="000000"/>
                        </a:solidFill>
                        <a:effectLst/>
                        <a:latin typeface="Calibri" charset="0"/>
                      </a:endParaRPr>
                    </a:p>
                  </a:txBody>
                  <a:tcPr marL="5658" marR="5658" marT="5658" marB="0" anchor="b"/>
                </a:tc>
                <a:tc>
                  <a:txBody>
                    <a:bodyPr/>
                    <a:lstStyle/>
                    <a:p>
                      <a:pPr algn="r" fontAlgn="b"/>
                      <a:r>
                        <a:rPr lang="sk-SK" sz="1000" u="none" strike="noStrike">
                          <a:effectLst/>
                        </a:rPr>
                        <a:t> SLU </a:t>
                      </a:r>
                      <a:endParaRPr lang="sk-SK" sz="1000" b="0" i="0" u="none" strike="noStrike">
                        <a:solidFill>
                          <a:srgbClr val="000000"/>
                        </a:solidFill>
                        <a:effectLst/>
                        <a:latin typeface="Calibri" charset="0"/>
                      </a:endParaRPr>
                    </a:p>
                  </a:txBody>
                  <a:tcPr marL="5658" marR="5658" marT="5658" marB="0" anchor="b"/>
                </a:tc>
                <a:tc>
                  <a:txBody>
                    <a:bodyPr/>
                    <a:lstStyle/>
                    <a:p>
                      <a:pPr algn="r" fontAlgn="b"/>
                      <a:r>
                        <a:rPr lang="is-IS" sz="1000" u="none" strike="noStrike">
                          <a:effectLst/>
                        </a:rPr>
                        <a:t> 30,804 </a:t>
                      </a:r>
                      <a:endParaRPr lang="is-IS" sz="1000" b="0" i="0" u="none" strike="noStrike">
                        <a:solidFill>
                          <a:srgbClr val="000000"/>
                        </a:solidFill>
                        <a:effectLst/>
                        <a:latin typeface="Calibri" charset="0"/>
                      </a:endParaRPr>
                    </a:p>
                  </a:txBody>
                  <a:tcPr marL="5658" marR="5658" marT="5658" marB="0" anchor="b"/>
                </a:tc>
                <a:tc>
                  <a:txBody>
                    <a:bodyPr/>
                    <a:lstStyle/>
                    <a:p>
                      <a:pPr algn="r" fontAlgn="b"/>
                      <a:r>
                        <a:rPr lang="is-IS" sz="1000" u="none" strike="noStrike">
                          <a:effectLst/>
                        </a:rPr>
                        <a:t> 2,284,046 </a:t>
                      </a:r>
                      <a:endParaRPr lang="is-IS" sz="1000" b="0" i="0" u="none" strike="noStrike">
                        <a:solidFill>
                          <a:srgbClr val="000000"/>
                        </a:solidFill>
                        <a:effectLst/>
                        <a:latin typeface="Calibri" charset="0"/>
                      </a:endParaRPr>
                    </a:p>
                  </a:txBody>
                  <a:tcPr marL="5658" marR="5658" marT="5658" marB="0" anchor="b"/>
                </a:tc>
                <a:tc>
                  <a:txBody>
                    <a:bodyPr/>
                    <a:lstStyle/>
                    <a:p>
                      <a:pPr algn="r" fontAlgn="b"/>
                      <a:r>
                        <a:rPr lang="is-IS" sz="1000" u="none" strike="noStrike">
                          <a:effectLst/>
                        </a:rPr>
                        <a:t> 2,045,176 </a:t>
                      </a:r>
                      <a:endParaRPr lang="is-IS" sz="1000" b="0" i="0" u="none" strike="noStrike">
                        <a:solidFill>
                          <a:srgbClr val="000000"/>
                        </a:solidFill>
                        <a:effectLst/>
                        <a:latin typeface="Calibri" charset="0"/>
                      </a:endParaRPr>
                    </a:p>
                  </a:txBody>
                  <a:tcPr marL="5658" marR="5658" marT="5658" marB="0" anchor="b"/>
                </a:tc>
                <a:tc>
                  <a:txBody>
                    <a:bodyPr/>
                    <a:lstStyle/>
                    <a:p>
                      <a:pPr algn="r" fontAlgn="b"/>
                      <a:r>
                        <a:rPr lang="mr-IN" sz="1000" u="none" strike="noStrike">
                          <a:effectLst/>
                        </a:rPr>
                        <a:t> -   </a:t>
                      </a:r>
                      <a:endParaRPr lang="mr-IN" sz="1000" b="0" i="0" u="none" strike="noStrike">
                        <a:solidFill>
                          <a:srgbClr val="000000"/>
                        </a:solidFill>
                        <a:effectLst/>
                        <a:latin typeface="Calibri" charset="0"/>
                      </a:endParaRPr>
                    </a:p>
                  </a:txBody>
                  <a:tcPr marL="5658" marR="5658" marT="5658" marB="0" anchor="b"/>
                </a:tc>
                <a:tc>
                  <a:txBody>
                    <a:bodyPr/>
                    <a:lstStyle/>
                    <a:p>
                      <a:pPr algn="r" fontAlgn="b"/>
                      <a:r>
                        <a:rPr lang="is-IS" sz="1000" u="none" strike="noStrike">
                          <a:effectLst/>
                        </a:rPr>
                        <a:t> 17,904 </a:t>
                      </a:r>
                      <a:endParaRPr lang="is-IS" sz="1000" b="0" i="0" u="none" strike="noStrike">
                        <a:solidFill>
                          <a:srgbClr val="000000"/>
                        </a:solidFill>
                        <a:effectLst/>
                        <a:latin typeface="Calibri" charset="0"/>
                      </a:endParaRPr>
                    </a:p>
                  </a:txBody>
                  <a:tcPr marL="5658" marR="5658" marT="5658" marB="0" anchor="b"/>
                </a:tc>
                <a:tc>
                  <a:txBody>
                    <a:bodyPr/>
                    <a:lstStyle/>
                    <a:p>
                      <a:pPr algn="r" fontAlgn="b"/>
                      <a:r>
                        <a:rPr lang="is-IS" sz="1000" u="none" strike="noStrike">
                          <a:effectLst/>
                        </a:rPr>
                        <a:t> 220,966 </a:t>
                      </a:r>
                      <a:endParaRPr lang="is-IS" sz="1000" b="0" i="0" u="none" strike="noStrike">
                        <a:solidFill>
                          <a:srgbClr val="000000"/>
                        </a:solidFill>
                        <a:effectLst/>
                        <a:latin typeface="Calibri" charset="0"/>
                      </a:endParaRPr>
                    </a:p>
                  </a:txBody>
                  <a:tcPr marL="5658" marR="5658" marT="5658" marB="0" anchor="b"/>
                </a:tc>
              </a:tr>
              <a:tr h="284807">
                <a:tc>
                  <a:txBody>
                    <a:bodyPr/>
                    <a:lstStyle/>
                    <a:p>
                      <a:pPr algn="l" fontAlgn="b"/>
                      <a:r>
                        <a:rPr lang="sk-SK" sz="1000" u="none" strike="noStrike">
                          <a:effectLst/>
                        </a:rPr>
                        <a:t> </a:t>
                      </a:r>
                      <a:endParaRPr lang="sk-SK" sz="1000" b="1" i="1" u="none" strike="noStrike">
                        <a:solidFill>
                          <a:srgbClr val="000000"/>
                        </a:solidFill>
                        <a:effectLst/>
                        <a:latin typeface="Calibri" charset="0"/>
                      </a:endParaRPr>
                    </a:p>
                  </a:txBody>
                  <a:tcPr marL="5658" marR="5658" marT="5658" marB="0" anchor="b"/>
                </a:tc>
                <a:tc>
                  <a:txBody>
                    <a:bodyPr/>
                    <a:lstStyle/>
                    <a:p>
                      <a:pPr algn="l" fontAlgn="b"/>
                      <a:r>
                        <a:rPr lang="sk-SK" sz="1000" u="none" strike="noStrike">
                          <a:effectLst/>
                        </a:rPr>
                        <a:t> </a:t>
                      </a:r>
                      <a:endParaRPr lang="sk-SK" sz="1000" b="1" i="1" u="none" strike="noStrike">
                        <a:solidFill>
                          <a:srgbClr val="000000"/>
                        </a:solidFill>
                        <a:effectLst/>
                        <a:latin typeface="Calibri" charset="0"/>
                      </a:endParaRPr>
                    </a:p>
                  </a:txBody>
                  <a:tcPr marL="5658" marR="5658" marT="5658" marB="0" anchor="b"/>
                </a:tc>
                <a:tc>
                  <a:txBody>
                    <a:bodyPr/>
                    <a:lstStyle/>
                    <a:p>
                      <a:pPr algn="r" fontAlgn="b"/>
                      <a:r>
                        <a:rPr lang="en-US" sz="1000" u="none" strike="noStrike">
                          <a:effectLst/>
                        </a:rPr>
                        <a:t> ILRI </a:t>
                      </a:r>
                      <a:endParaRPr lang="en-US" sz="1000" b="0" i="0" u="none" strike="noStrike">
                        <a:solidFill>
                          <a:srgbClr val="000000"/>
                        </a:solidFill>
                        <a:effectLst/>
                        <a:latin typeface="Calibri" charset="0"/>
                      </a:endParaRPr>
                    </a:p>
                  </a:txBody>
                  <a:tcPr marL="5658" marR="5658" marT="5658" marB="0" anchor="b"/>
                </a:tc>
                <a:tc>
                  <a:txBody>
                    <a:bodyPr/>
                    <a:lstStyle/>
                    <a:p>
                      <a:pPr algn="r" fontAlgn="b"/>
                      <a:r>
                        <a:rPr lang="uk-UA" sz="1000" u="none" strike="noStrike">
                          <a:effectLst/>
                        </a:rPr>
                        <a:t> 14,380 </a:t>
                      </a:r>
                      <a:endParaRPr lang="uk-UA" sz="1000" b="0" i="0" u="none" strike="noStrike">
                        <a:solidFill>
                          <a:srgbClr val="000000"/>
                        </a:solidFill>
                        <a:effectLst/>
                        <a:latin typeface="Calibri" charset="0"/>
                      </a:endParaRPr>
                    </a:p>
                  </a:txBody>
                  <a:tcPr marL="5658" marR="5658" marT="5658" marB="0" anchor="b"/>
                </a:tc>
                <a:tc>
                  <a:txBody>
                    <a:bodyPr/>
                    <a:lstStyle/>
                    <a:p>
                      <a:pPr algn="l" fontAlgn="b"/>
                      <a:r>
                        <a:rPr lang="sk-SK" sz="1000" u="none" strike="noStrike">
                          <a:effectLst/>
                        </a:rPr>
                        <a:t> </a:t>
                      </a:r>
                      <a:endParaRPr lang="sk-SK" sz="1000" b="0" i="0" u="none" strike="noStrike">
                        <a:solidFill>
                          <a:srgbClr val="000000"/>
                        </a:solidFill>
                        <a:effectLst/>
                        <a:latin typeface="Calibri" charset="0"/>
                      </a:endParaRPr>
                    </a:p>
                  </a:txBody>
                  <a:tcPr marL="5658" marR="5658" marT="5658" marB="0" anchor="b"/>
                </a:tc>
                <a:tc>
                  <a:txBody>
                    <a:bodyPr/>
                    <a:lstStyle/>
                    <a:p>
                      <a:pPr algn="l" fontAlgn="b"/>
                      <a:r>
                        <a:rPr lang="sk-SK" sz="1000" u="none" strike="noStrike">
                          <a:effectLst/>
                        </a:rPr>
                        <a:t> </a:t>
                      </a:r>
                      <a:endParaRPr lang="sk-SK" sz="1000" b="0" i="0" u="none" strike="noStrike">
                        <a:solidFill>
                          <a:srgbClr val="000000"/>
                        </a:solidFill>
                        <a:effectLst/>
                        <a:latin typeface="Calibri" charset="0"/>
                      </a:endParaRPr>
                    </a:p>
                  </a:txBody>
                  <a:tcPr marL="5658" marR="5658" marT="5658" marB="0" anchor="b"/>
                </a:tc>
                <a:tc>
                  <a:txBody>
                    <a:bodyPr/>
                    <a:lstStyle/>
                    <a:p>
                      <a:pPr algn="l" fontAlgn="b"/>
                      <a:r>
                        <a:rPr lang="sk-SK" sz="1000" u="none" strike="noStrike">
                          <a:effectLst/>
                        </a:rPr>
                        <a:t> </a:t>
                      </a:r>
                      <a:endParaRPr lang="sk-SK" sz="1000" b="0" i="0" u="none" strike="noStrike">
                        <a:solidFill>
                          <a:srgbClr val="000000"/>
                        </a:solidFill>
                        <a:effectLst/>
                        <a:latin typeface="Calibri" charset="0"/>
                      </a:endParaRPr>
                    </a:p>
                  </a:txBody>
                  <a:tcPr marL="5658" marR="5658" marT="5658" marB="0" anchor="b"/>
                </a:tc>
                <a:tc>
                  <a:txBody>
                    <a:bodyPr/>
                    <a:lstStyle/>
                    <a:p>
                      <a:pPr algn="l" fontAlgn="b"/>
                      <a:r>
                        <a:rPr lang="sk-SK" sz="1000" u="none" strike="noStrike">
                          <a:effectLst/>
                        </a:rPr>
                        <a:t> </a:t>
                      </a:r>
                      <a:endParaRPr lang="sk-SK" sz="1000" b="0" i="0" u="none" strike="noStrike">
                        <a:solidFill>
                          <a:srgbClr val="000000"/>
                        </a:solidFill>
                        <a:effectLst/>
                        <a:latin typeface="Calibri" charset="0"/>
                      </a:endParaRPr>
                    </a:p>
                  </a:txBody>
                  <a:tcPr marL="5658" marR="5658" marT="5658" marB="0" anchor="b"/>
                </a:tc>
                <a:tc>
                  <a:txBody>
                    <a:bodyPr/>
                    <a:lstStyle/>
                    <a:p>
                      <a:pPr algn="l" fontAlgn="b"/>
                      <a:r>
                        <a:rPr lang="sk-SK" sz="1000" u="none" strike="noStrike">
                          <a:effectLst/>
                        </a:rPr>
                        <a:t> </a:t>
                      </a:r>
                      <a:endParaRPr lang="sk-SK" sz="1000" b="0" i="0" u="none" strike="noStrike">
                        <a:solidFill>
                          <a:srgbClr val="000000"/>
                        </a:solidFill>
                        <a:effectLst/>
                        <a:latin typeface="Calibri" charset="0"/>
                      </a:endParaRPr>
                    </a:p>
                  </a:txBody>
                  <a:tcPr marL="5658" marR="5658" marT="5658" marB="0" anchor="b"/>
                </a:tc>
              </a:tr>
              <a:tr h="284807">
                <a:tc>
                  <a:txBody>
                    <a:bodyPr/>
                    <a:lstStyle/>
                    <a:p>
                      <a:pPr algn="l" fontAlgn="b"/>
                      <a:r>
                        <a:rPr lang="en-US" sz="1000" u="none" strike="noStrike">
                          <a:effectLst/>
                        </a:rPr>
                        <a:t>Feeds and Forages</a:t>
                      </a:r>
                      <a:endParaRPr lang="en-US" sz="1000" b="0" i="0" u="none" strike="noStrike">
                        <a:solidFill>
                          <a:srgbClr val="000000"/>
                        </a:solidFill>
                        <a:effectLst/>
                        <a:latin typeface="Calibri" charset="0"/>
                      </a:endParaRPr>
                    </a:p>
                  </a:txBody>
                  <a:tcPr marL="5658" marR="5658" marT="5658" marB="0" anchor="b"/>
                </a:tc>
                <a:tc>
                  <a:txBody>
                    <a:bodyPr/>
                    <a:lstStyle/>
                    <a:p>
                      <a:pPr algn="r" fontAlgn="b"/>
                      <a:r>
                        <a:rPr lang="fi-FI" sz="1000" u="none" strike="noStrike">
                          <a:effectLst/>
                        </a:rPr>
                        <a:t> 1,782,870 </a:t>
                      </a:r>
                      <a:endParaRPr lang="fi-FI" sz="1000" b="0" i="0" u="none" strike="noStrike">
                        <a:solidFill>
                          <a:srgbClr val="000000"/>
                        </a:solidFill>
                        <a:effectLst/>
                        <a:latin typeface="Calibri" charset="0"/>
                      </a:endParaRPr>
                    </a:p>
                  </a:txBody>
                  <a:tcPr marL="5658" marR="5658" marT="5658" marB="0" anchor="b"/>
                </a:tc>
                <a:tc>
                  <a:txBody>
                    <a:bodyPr/>
                    <a:lstStyle/>
                    <a:p>
                      <a:pPr algn="r" fontAlgn="b"/>
                      <a:r>
                        <a:rPr lang="en-US" sz="1000" u="none" strike="noStrike">
                          <a:effectLst/>
                        </a:rPr>
                        <a:t> CIAT </a:t>
                      </a:r>
                      <a:endParaRPr lang="en-US" sz="1000" b="0" i="0" u="none" strike="noStrike">
                        <a:solidFill>
                          <a:srgbClr val="000000"/>
                        </a:solidFill>
                        <a:effectLst/>
                        <a:latin typeface="Calibri" charset="0"/>
                      </a:endParaRPr>
                    </a:p>
                  </a:txBody>
                  <a:tcPr marL="5658" marR="5658" marT="5658" marB="0" anchor="b"/>
                </a:tc>
                <a:tc>
                  <a:txBody>
                    <a:bodyPr/>
                    <a:lstStyle/>
                    <a:p>
                      <a:pPr algn="r" fontAlgn="b"/>
                      <a:r>
                        <a:rPr lang="mr-IN" sz="1000" u="none" strike="noStrike">
                          <a:effectLst/>
                        </a:rPr>
                        <a:t> -   </a:t>
                      </a:r>
                      <a:endParaRPr lang="mr-IN" sz="1000" b="0" i="0" u="none" strike="noStrike">
                        <a:solidFill>
                          <a:srgbClr val="000000"/>
                        </a:solidFill>
                        <a:effectLst/>
                        <a:latin typeface="Calibri" charset="0"/>
                      </a:endParaRPr>
                    </a:p>
                  </a:txBody>
                  <a:tcPr marL="5658" marR="5658" marT="5658" marB="0" anchor="b"/>
                </a:tc>
                <a:tc>
                  <a:txBody>
                    <a:bodyPr/>
                    <a:lstStyle/>
                    <a:p>
                      <a:pPr algn="r" fontAlgn="b"/>
                      <a:r>
                        <a:rPr lang="mr-IN" sz="1000" u="none" strike="noStrike">
                          <a:effectLst/>
                        </a:rPr>
                        <a:t> -   </a:t>
                      </a:r>
                      <a:endParaRPr lang="mr-IN" sz="1000" b="0" i="0" u="none" strike="noStrike">
                        <a:solidFill>
                          <a:srgbClr val="000000"/>
                        </a:solidFill>
                        <a:effectLst/>
                        <a:latin typeface="Calibri" charset="0"/>
                      </a:endParaRPr>
                    </a:p>
                  </a:txBody>
                  <a:tcPr marL="5658" marR="5658" marT="5658" marB="0" anchor="b"/>
                </a:tc>
                <a:tc>
                  <a:txBody>
                    <a:bodyPr/>
                    <a:lstStyle/>
                    <a:p>
                      <a:pPr algn="r" fontAlgn="b"/>
                      <a:r>
                        <a:rPr lang="mr-IN" sz="1000" u="none" strike="noStrike" dirty="0">
                          <a:effectLst/>
                        </a:rPr>
                        <a:t> -   </a:t>
                      </a:r>
                      <a:endParaRPr lang="mr-IN" sz="1000" b="0" i="0" u="none" strike="noStrike" dirty="0">
                        <a:solidFill>
                          <a:srgbClr val="000000"/>
                        </a:solidFill>
                        <a:effectLst/>
                        <a:latin typeface="Calibri" charset="0"/>
                      </a:endParaRPr>
                    </a:p>
                  </a:txBody>
                  <a:tcPr marL="5658" marR="5658" marT="5658" marB="0" anchor="b"/>
                </a:tc>
                <a:tc>
                  <a:txBody>
                    <a:bodyPr/>
                    <a:lstStyle/>
                    <a:p>
                      <a:pPr algn="r" fontAlgn="b"/>
                      <a:r>
                        <a:rPr lang="mr-IN" sz="1000" u="none" strike="noStrike">
                          <a:effectLst/>
                        </a:rPr>
                        <a:t> -   </a:t>
                      </a:r>
                      <a:endParaRPr lang="mr-IN" sz="1000" b="0" i="0" u="none" strike="noStrike">
                        <a:solidFill>
                          <a:srgbClr val="000000"/>
                        </a:solidFill>
                        <a:effectLst/>
                        <a:latin typeface="Calibri" charset="0"/>
                      </a:endParaRPr>
                    </a:p>
                  </a:txBody>
                  <a:tcPr marL="5658" marR="5658" marT="5658" marB="0" anchor="b"/>
                </a:tc>
                <a:tc>
                  <a:txBody>
                    <a:bodyPr/>
                    <a:lstStyle/>
                    <a:p>
                      <a:pPr algn="r" fontAlgn="b"/>
                      <a:r>
                        <a:rPr lang="mr-IN" sz="1000" u="none" strike="noStrike">
                          <a:effectLst/>
                        </a:rPr>
                        <a:t> -   </a:t>
                      </a:r>
                      <a:endParaRPr lang="mr-IN" sz="1000" b="0" i="0" u="none" strike="noStrike">
                        <a:solidFill>
                          <a:srgbClr val="000000"/>
                        </a:solidFill>
                        <a:effectLst/>
                        <a:latin typeface="Calibri" charset="0"/>
                      </a:endParaRPr>
                    </a:p>
                  </a:txBody>
                  <a:tcPr marL="5658" marR="5658" marT="5658" marB="0" anchor="b"/>
                </a:tc>
                <a:tc>
                  <a:txBody>
                    <a:bodyPr/>
                    <a:lstStyle/>
                    <a:p>
                      <a:pPr algn="r" fontAlgn="b"/>
                      <a:r>
                        <a:rPr lang="mr-IN" sz="1000" u="none" strike="noStrike">
                          <a:effectLst/>
                        </a:rPr>
                        <a:t> -   </a:t>
                      </a:r>
                      <a:endParaRPr lang="mr-IN" sz="1000" b="0" i="0" u="none" strike="noStrike">
                        <a:solidFill>
                          <a:srgbClr val="000000"/>
                        </a:solidFill>
                        <a:effectLst/>
                        <a:latin typeface="Calibri" charset="0"/>
                      </a:endParaRPr>
                    </a:p>
                  </a:txBody>
                  <a:tcPr marL="5658" marR="5658" marT="5658" marB="0" anchor="b"/>
                </a:tc>
              </a:tr>
              <a:tr h="284807">
                <a:tc>
                  <a:txBody>
                    <a:bodyPr/>
                    <a:lstStyle/>
                    <a:p>
                      <a:pPr algn="l" fontAlgn="b"/>
                      <a:r>
                        <a:rPr lang="en-US" sz="1000" u="none" strike="noStrike">
                          <a:effectLst/>
                        </a:rPr>
                        <a:t>Livestock Environment</a:t>
                      </a:r>
                      <a:endParaRPr lang="en-US" sz="1000" b="0" i="0" u="none" strike="noStrike">
                        <a:solidFill>
                          <a:srgbClr val="000000"/>
                        </a:solidFill>
                        <a:effectLst/>
                        <a:latin typeface="Calibri" charset="0"/>
                      </a:endParaRPr>
                    </a:p>
                  </a:txBody>
                  <a:tcPr marL="5658" marR="5658" marT="5658" marB="0" anchor="b"/>
                </a:tc>
                <a:tc>
                  <a:txBody>
                    <a:bodyPr/>
                    <a:lstStyle/>
                    <a:p>
                      <a:pPr algn="r" fontAlgn="b"/>
                      <a:r>
                        <a:rPr lang="fi-FI" sz="1000" u="none" strike="noStrike">
                          <a:effectLst/>
                        </a:rPr>
                        <a:t> 1,323,087 </a:t>
                      </a:r>
                      <a:endParaRPr lang="fi-FI" sz="1000" b="0" i="0" u="none" strike="noStrike">
                        <a:solidFill>
                          <a:srgbClr val="000000"/>
                        </a:solidFill>
                        <a:effectLst/>
                        <a:latin typeface="Calibri" charset="0"/>
                      </a:endParaRPr>
                    </a:p>
                  </a:txBody>
                  <a:tcPr marL="5658" marR="5658" marT="5658" marB="0" anchor="b"/>
                </a:tc>
                <a:tc>
                  <a:txBody>
                    <a:bodyPr/>
                    <a:lstStyle/>
                    <a:p>
                      <a:pPr algn="r" fontAlgn="b"/>
                      <a:r>
                        <a:rPr lang="en-US" sz="1000" u="none" strike="noStrike">
                          <a:effectLst/>
                        </a:rPr>
                        <a:t> ILRI </a:t>
                      </a:r>
                      <a:endParaRPr lang="en-US" sz="1000" b="0" i="0" u="none" strike="noStrike">
                        <a:solidFill>
                          <a:srgbClr val="000000"/>
                        </a:solidFill>
                        <a:effectLst/>
                        <a:latin typeface="Calibri" charset="0"/>
                      </a:endParaRPr>
                    </a:p>
                  </a:txBody>
                  <a:tcPr marL="5658" marR="5658" marT="5658" marB="0" anchor="b"/>
                </a:tc>
                <a:tc>
                  <a:txBody>
                    <a:bodyPr/>
                    <a:lstStyle/>
                    <a:p>
                      <a:pPr algn="r" fontAlgn="b"/>
                      <a:r>
                        <a:rPr lang="uk-UA" sz="1000" u="none" strike="noStrike">
                          <a:effectLst/>
                        </a:rPr>
                        <a:t> 50,360 </a:t>
                      </a:r>
                      <a:endParaRPr lang="uk-UA" sz="1000" b="0" i="0" u="none" strike="noStrike">
                        <a:solidFill>
                          <a:srgbClr val="000000"/>
                        </a:solidFill>
                        <a:effectLst/>
                        <a:latin typeface="Calibri" charset="0"/>
                      </a:endParaRPr>
                    </a:p>
                  </a:txBody>
                  <a:tcPr marL="5658" marR="5658" marT="5658" marB="0" anchor="b"/>
                </a:tc>
                <a:tc>
                  <a:txBody>
                    <a:bodyPr/>
                    <a:lstStyle/>
                    <a:p>
                      <a:pPr algn="r" fontAlgn="b"/>
                      <a:r>
                        <a:rPr lang="is-IS" sz="1000" u="none" strike="noStrike">
                          <a:effectLst/>
                        </a:rPr>
                        <a:t> 1,272,727 </a:t>
                      </a:r>
                      <a:endParaRPr lang="is-IS" sz="1000" b="0" i="0" u="none" strike="noStrike">
                        <a:solidFill>
                          <a:srgbClr val="000000"/>
                        </a:solidFill>
                        <a:effectLst/>
                        <a:latin typeface="Calibri" charset="0"/>
                      </a:endParaRPr>
                    </a:p>
                  </a:txBody>
                  <a:tcPr marL="5658" marR="5658" marT="5658" marB="0" anchor="b"/>
                </a:tc>
                <a:tc>
                  <a:txBody>
                    <a:bodyPr/>
                    <a:lstStyle/>
                    <a:p>
                      <a:pPr algn="r" fontAlgn="b"/>
                      <a:r>
                        <a:rPr lang="is-IS" sz="1000" u="none" strike="noStrike">
                          <a:effectLst/>
                        </a:rPr>
                        <a:t> 586,504 </a:t>
                      </a:r>
                      <a:endParaRPr lang="is-IS" sz="1000" b="0" i="0" u="none" strike="noStrike">
                        <a:solidFill>
                          <a:srgbClr val="000000"/>
                        </a:solidFill>
                        <a:effectLst/>
                        <a:latin typeface="Calibri" charset="0"/>
                      </a:endParaRPr>
                    </a:p>
                  </a:txBody>
                  <a:tcPr marL="5658" marR="5658" marT="5658" marB="0" anchor="b"/>
                </a:tc>
                <a:tc>
                  <a:txBody>
                    <a:bodyPr/>
                    <a:lstStyle/>
                    <a:p>
                      <a:pPr algn="r" fontAlgn="b"/>
                      <a:r>
                        <a:rPr lang="is-IS" sz="1000" u="none" strike="noStrike">
                          <a:effectLst/>
                        </a:rPr>
                        <a:t> 514,625 </a:t>
                      </a:r>
                      <a:endParaRPr lang="is-IS" sz="1000" b="0" i="0" u="none" strike="noStrike">
                        <a:solidFill>
                          <a:srgbClr val="000000"/>
                        </a:solidFill>
                        <a:effectLst/>
                        <a:latin typeface="Calibri" charset="0"/>
                      </a:endParaRPr>
                    </a:p>
                  </a:txBody>
                  <a:tcPr marL="5658" marR="5658" marT="5658" marB="0" anchor="b"/>
                </a:tc>
                <a:tc>
                  <a:txBody>
                    <a:bodyPr/>
                    <a:lstStyle/>
                    <a:p>
                      <a:pPr algn="r" fontAlgn="b"/>
                      <a:r>
                        <a:rPr lang="is-IS" sz="1000" u="none" strike="noStrike">
                          <a:effectLst/>
                        </a:rPr>
                        <a:t> 171,598 </a:t>
                      </a:r>
                      <a:endParaRPr lang="is-IS" sz="1000" b="0" i="0" u="none" strike="noStrike">
                        <a:solidFill>
                          <a:srgbClr val="000000"/>
                        </a:solidFill>
                        <a:effectLst/>
                        <a:latin typeface="Calibri" charset="0"/>
                      </a:endParaRPr>
                    </a:p>
                  </a:txBody>
                  <a:tcPr marL="5658" marR="5658" marT="5658" marB="0" anchor="b"/>
                </a:tc>
                <a:tc>
                  <a:txBody>
                    <a:bodyPr/>
                    <a:lstStyle/>
                    <a:p>
                      <a:pPr algn="r" fontAlgn="b"/>
                      <a:r>
                        <a:rPr lang="mr-IN" sz="1000" u="none" strike="noStrike">
                          <a:effectLst/>
                        </a:rPr>
                        <a:t> -   </a:t>
                      </a:r>
                      <a:endParaRPr lang="mr-IN" sz="1000" b="0" i="0" u="none" strike="noStrike">
                        <a:solidFill>
                          <a:srgbClr val="000000"/>
                        </a:solidFill>
                        <a:effectLst/>
                        <a:latin typeface="Calibri" charset="0"/>
                      </a:endParaRPr>
                    </a:p>
                  </a:txBody>
                  <a:tcPr marL="5658" marR="5658" marT="5658" marB="0" anchor="b"/>
                </a:tc>
              </a:tr>
              <a:tr h="284807">
                <a:tc>
                  <a:txBody>
                    <a:bodyPr/>
                    <a:lstStyle/>
                    <a:p>
                      <a:pPr algn="l" fontAlgn="b"/>
                      <a:r>
                        <a:rPr lang="en-US" sz="1000" u="none" strike="noStrike">
                          <a:effectLst/>
                        </a:rPr>
                        <a:t>Livestock Livelihoods and Agri-Food Systems</a:t>
                      </a:r>
                      <a:endParaRPr lang="en-US" sz="1000" b="0" i="0" u="none" strike="noStrike">
                        <a:solidFill>
                          <a:srgbClr val="000000"/>
                        </a:solidFill>
                        <a:effectLst/>
                        <a:latin typeface="Calibri" charset="0"/>
                      </a:endParaRPr>
                    </a:p>
                  </a:txBody>
                  <a:tcPr marL="5658" marR="5658" marT="5658" marB="0" anchor="b"/>
                </a:tc>
                <a:tc>
                  <a:txBody>
                    <a:bodyPr/>
                    <a:lstStyle/>
                    <a:p>
                      <a:pPr algn="r" fontAlgn="b"/>
                      <a:r>
                        <a:rPr lang="is-IS" sz="1000" u="none" strike="noStrike">
                          <a:effectLst/>
                        </a:rPr>
                        <a:t> 1,379,708 </a:t>
                      </a:r>
                      <a:endParaRPr lang="is-IS" sz="1000" b="0" i="0" u="none" strike="noStrike">
                        <a:solidFill>
                          <a:srgbClr val="000000"/>
                        </a:solidFill>
                        <a:effectLst/>
                        <a:latin typeface="Calibri" charset="0"/>
                      </a:endParaRPr>
                    </a:p>
                  </a:txBody>
                  <a:tcPr marL="5658" marR="5658" marT="5658" marB="0" anchor="b"/>
                </a:tc>
                <a:tc>
                  <a:txBody>
                    <a:bodyPr/>
                    <a:lstStyle/>
                    <a:p>
                      <a:pPr algn="r" fontAlgn="b"/>
                      <a:r>
                        <a:rPr lang="en-US" sz="1000" u="none" strike="noStrike">
                          <a:effectLst/>
                        </a:rPr>
                        <a:t> ILRI </a:t>
                      </a:r>
                      <a:endParaRPr lang="en-US" sz="1000" b="0" i="0" u="none" strike="noStrike">
                        <a:solidFill>
                          <a:srgbClr val="000000"/>
                        </a:solidFill>
                        <a:effectLst/>
                        <a:latin typeface="Calibri" charset="0"/>
                      </a:endParaRPr>
                    </a:p>
                  </a:txBody>
                  <a:tcPr marL="5658" marR="5658" marT="5658" marB="0" anchor="b"/>
                </a:tc>
                <a:tc>
                  <a:txBody>
                    <a:bodyPr/>
                    <a:lstStyle/>
                    <a:p>
                      <a:pPr algn="r" fontAlgn="b"/>
                      <a:r>
                        <a:rPr lang="mr-IN" sz="1000" u="none" strike="noStrike">
                          <a:effectLst/>
                        </a:rPr>
                        <a:t> -   </a:t>
                      </a:r>
                      <a:endParaRPr lang="mr-IN" sz="1000" b="0" i="0" u="none" strike="noStrike">
                        <a:solidFill>
                          <a:srgbClr val="000000"/>
                        </a:solidFill>
                        <a:effectLst/>
                        <a:latin typeface="Calibri" charset="0"/>
                      </a:endParaRPr>
                    </a:p>
                  </a:txBody>
                  <a:tcPr marL="5658" marR="5658" marT="5658" marB="0" anchor="b"/>
                </a:tc>
                <a:tc>
                  <a:txBody>
                    <a:bodyPr/>
                    <a:lstStyle/>
                    <a:p>
                      <a:pPr algn="r" fontAlgn="b"/>
                      <a:r>
                        <a:rPr lang="mr-IN" sz="1000" u="none" strike="noStrike">
                          <a:effectLst/>
                        </a:rPr>
                        <a:t> -   </a:t>
                      </a:r>
                      <a:endParaRPr lang="mr-IN" sz="1000" b="0" i="0" u="none" strike="noStrike">
                        <a:solidFill>
                          <a:srgbClr val="000000"/>
                        </a:solidFill>
                        <a:effectLst/>
                        <a:latin typeface="Calibri" charset="0"/>
                      </a:endParaRPr>
                    </a:p>
                  </a:txBody>
                  <a:tcPr marL="5658" marR="5658" marT="5658" marB="0" anchor="b"/>
                </a:tc>
                <a:tc>
                  <a:txBody>
                    <a:bodyPr/>
                    <a:lstStyle/>
                    <a:p>
                      <a:pPr algn="r" fontAlgn="b"/>
                      <a:r>
                        <a:rPr lang="mr-IN" sz="1000" u="none" strike="noStrike">
                          <a:effectLst/>
                        </a:rPr>
                        <a:t> -   </a:t>
                      </a:r>
                      <a:endParaRPr lang="mr-IN" sz="1000" b="0" i="0" u="none" strike="noStrike">
                        <a:solidFill>
                          <a:srgbClr val="000000"/>
                        </a:solidFill>
                        <a:effectLst/>
                        <a:latin typeface="Calibri" charset="0"/>
                      </a:endParaRPr>
                    </a:p>
                  </a:txBody>
                  <a:tcPr marL="5658" marR="5658" marT="5658" marB="0" anchor="b"/>
                </a:tc>
                <a:tc>
                  <a:txBody>
                    <a:bodyPr/>
                    <a:lstStyle/>
                    <a:p>
                      <a:pPr algn="r" fontAlgn="b"/>
                      <a:r>
                        <a:rPr lang="mr-IN" sz="1000" u="none" strike="noStrike">
                          <a:effectLst/>
                        </a:rPr>
                        <a:t> -   </a:t>
                      </a:r>
                      <a:endParaRPr lang="mr-IN" sz="1000" b="0" i="0" u="none" strike="noStrike">
                        <a:solidFill>
                          <a:srgbClr val="000000"/>
                        </a:solidFill>
                        <a:effectLst/>
                        <a:latin typeface="Calibri" charset="0"/>
                      </a:endParaRPr>
                    </a:p>
                  </a:txBody>
                  <a:tcPr marL="5658" marR="5658" marT="5658" marB="0" anchor="b"/>
                </a:tc>
                <a:tc>
                  <a:txBody>
                    <a:bodyPr/>
                    <a:lstStyle/>
                    <a:p>
                      <a:pPr algn="r" fontAlgn="b"/>
                      <a:r>
                        <a:rPr lang="mr-IN" sz="1000" u="none" strike="noStrike">
                          <a:effectLst/>
                        </a:rPr>
                        <a:t> -   </a:t>
                      </a:r>
                      <a:endParaRPr lang="mr-IN" sz="1000" b="0" i="0" u="none" strike="noStrike">
                        <a:solidFill>
                          <a:srgbClr val="000000"/>
                        </a:solidFill>
                        <a:effectLst/>
                        <a:latin typeface="Calibri" charset="0"/>
                      </a:endParaRPr>
                    </a:p>
                  </a:txBody>
                  <a:tcPr marL="5658" marR="5658" marT="5658" marB="0" anchor="b"/>
                </a:tc>
                <a:tc>
                  <a:txBody>
                    <a:bodyPr/>
                    <a:lstStyle/>
                    <a:p>
                      <a:pPr algn="r" fontAlgn="b"/>
                      <a:r>
                        <a:rPr lang="mr-IN" sz="1000" u="none" strike="noStrike">
                          <a:effectLst/>
                        </a:rPr>
                        <a:t> -   </a:t>
                      </a:r>
                      <a:endParaRPr lang="mr-IN" sz="1000" b="0" i="0" u="none" strike="noStrike">
                        <a:solidFill>
                          <a:srgbClr val="000000"/>
                        </a:solidFill>
                        <a:effectLst/>
                        <a:latin typeface="Calibri" charset="0"/>
                      </a:endParaRPr>
                    </a:p>
                  </a:txBody>
                  <a:tcPr marL="5658" marR="5658" marT="5658" marB="0" anchor="b"/>
                </a:tc>
              </a:tr>
              <a:tr h="402322">
                <a:tc>
                  <a:txBody>
                    <a:bodyPr/>
                    <a:lstStyle/>
                    <a:p>
                      <a:pPr algn="l" fontAlgn="b"/>
                      <a:r>
                        <a:rPr lang="sk-SK" sz="1000" u="none" strike="noStrike">
                          <a:effectLst/>
                        </a:rPr>
                        <a:t> </a:t>
                      </a:r>
                      <a:endParaRPr lang="sk-SK" sz="1000" b="0" i="0" u="none" strike="noStrike">
                        <a:solidFill>
                          <a:srgbClr val="000000"/>
                        </a:solidFill>
                        <a:effectLst/>
                        <a:latin typeface="Calibri" charset="0"/>
                      </a:endParaRPr>
                    </a:p>
                  </a:txBody>
                  <a:tcPr marL="5658" marR="5658" marT="5658" marB="0" anchor="b"/>
                </a:tc>
                <a:tc>
                  <a:txBody>
                    <a:bodyPr/>
                    <a:lstStyle/>
                    <a:p>
                      <a:pPr algn="r" fontAlgn="b"/>
                      <a:r>
                        <a:rPr lang="en-US" sz="1000" u="none" strike="noStrike" dirty="0">
                          <a:effectLst/>
                        </a:rPr>
                        <a:t> 9,070,000 </a:t>
                      </a:r>
                      <a:endParaRPr lang="en-US" sz="1000" b="0" i="0" u="none" strike="noStrike" dirty="0">
                        <a:solidFill>
                          <a:srgbClr val="000000"/>
                        </a:solidFill>
                        <a:effectLst/>
                        <a:latin typeface="Calibri" charset="0"/>
                      </a:endParaRPr>
                    </a:p>
                  </a:txBody>
                  <a:tcPr marL="5658" marR="5658" marT="5658" marB="0" anchor="b"/>
                </a:tc>
                <a:tc>
                  <a:txBody>
                    <a:bodyPr/>
                    <a:lstStyle/>
                    <a:p>
                      <a:pPr algn="l" fontAlgn="b"/>
                      <a:r>
                        <a:rPr lang="sk-SK" sz="1000" u="none" strike="noStrike" dirty="0">
                          <a:effectLst/>
                        </a:rPr>
                        <a:t> </a:t>
                      </a:r>
                      <a:endParaRPr lang="sk-SK" sz="1000" b="0" i="0" u="none" strike="noStrike" dirty="0">
                        <a:solidFill>
                          <a:srgbClr val="000000"/>
                        </a:solidFill>
                        <a:effectLst/>
                        <a:latin typeface="Calibri" charset="0"/>
                      </a:endParaRPr>
                    </a:p>
                  </a:txBody>
                  <a:tcPr marL="5658" marR="5658" marT="5658" marB="0" anchor="b"/>
                </a:tc>
                <a:tc>
                  <a:txBody>
                    <a:bodyPr/>
                    <a:lstStyle/>
                    <a:p>
                      <a:pPr algn="r" fontAlgn="b"/>
                      <a:r>
                        <a:rPr lang="fi-FI" sz="1000" u="none" strike="noStrike" dirty="0">
                          <a:effectLst/>
                        </a:rPr>
                        <a:t> 188,772 </a:t>
                      </a:r>
                      <a:endParaRPr lang="fi-FI" sz="1000" b="0" i="0" u="none" strike="noStrike" dirty="0">
                        <a:solidFill>
                          <a:srgbClr val="000000"/>
                        </a:solidFill>
                        <a:effectLst/>
                        <a:latin typeface="Calibri" charset="0"/>
                      </a:endParaRPr>
                    </a:p>
                  </a:txBody>
                  <a:tcPr marL="5658" marR="5658" marT="5658" marB="0" anchor="b"/>
                </a:tc>
                <a:tc>
                  <a:txBody>
                    <a:bodyPr/>
                    <a:lstStyle/>
                    <a:p>
                      <a:pPr algn="r" fontAlgn="b"/>
                      <a:r>
                        <a:rPr lang="fi-FI" sz="1000" u="none" strike="noStrike">
                          <a:effectLst/>
                        </a:rPr>
                        <a:t> 5,718,650 </a:t>
                      </a:r>
                      <a:endParaRPr lang="fi-FI" sz="1000" b="0" i="0" u="none" strike="noStrike">
                        <a:solidFill>
                          <a:srgbClr val="000000"/>
                        </a:solidFill>
                        <a:effectLst/>
                        <a:latin typeface="Calibri" charset="0"/>
                      </a:endParaRPr>
                    </a:p>
                  </a:txBody>
                  <a:tcPr marL="5658" marR="5658" marT="5658" marB="0" anchor="b"/>
                </a:tc>
                <a:tc>
                  <a:txBody>
                    <a:bodyPr/>
                    <a:lstStyle/>
                    <a:p>
                      <a:pPr algn="r" fontAlgn="b"/>
                      <a:r>
                        <a:rPr lang="fi-FI" sz="1000" u="none" strike="noStrike" dirty="0">
                          <a:effectLst/>
                        </a:rPr>
                        <a:t> 4,335,998 </a:t>
                      </a:r>
                      <a:endParaRPr lang="fi-FI" sz="1000" b="0" i="0" u="none" strike="noStrike" dirty="0">
                        <a:solidFill>
                          <a:srgbClr val="000000"/>
                        </a:solidFill>
                        <a:effectLst/>
                        <a:latin typeface="Calibri" charset="0"/>
                      </a:endParaRPr>
                    </a:p>
                  </a:txBody>
                  <a:tcPr marL="5658" marR="5658" marT="5658" marB="0" anchor="b"/>
                </a:tc>
                <a:tc>
                  <a:txBody>
                    <a:bodyPr/>
                    <a:lstStyle/>
                    <a:p>
                      <a:pPr algn="r" fontAlgn="b"/>
                      <a:r>
                        <a:rPr lang="is-IS" sz="1000" u="none" strike="noStrike">
                          <a:effectLst/>
                        </a:rPr>
                        <a:t> 514,625 </a:t>
                      </a:r>
                      <a:endParaRPr lang="is-IS" sz="1000" b="0" i="0" u="none" strike="noStrike">
                        <a:solidFill>
                          <a:srgbClr val="000000"/>
                        </a:solidFill>
                        <a:effectLst/>
                        <a:latin typeface="Calibri" charset="0"/>
                      </a:endParaRPr>
                    </a:p>
                  </a:txBody>
                  <a:tcPr marL="5658" marR="5658" marT="5658" marB="0" anchor="b"/>
                </a:tc>
                <a:tc>
                  <a:txBody>
                    <a:bodyPr/>
                    <a:lstStyle/>
                    <a:p>
                      <a:pPr algn="r" fontAlgn="b"/>
                      <a:r>
                        <a:rPr lang="is-IS" sz="1000" u="none" strike="noStrike">
                          <a:effectLst/>
                        </a:rPr>
                        <a:t> 617,236 </a:t>
                      </a:r>
                      <a:endParaRPr lang="is-IS" sz="1000" b="0" i="0" u="none" strike="noStrike">
                        <a:solidFill>
                          <a:srgbClr val="000000"/>
                        </a:solidFill>
                        <a:effectLst/>
                        <a:latin typeface="Calibri" charset="0"/>
                      </a:endParaRPr>
                    </a:p>
                  </a:txBody>
                  <a:tcPr marL="5658" marR="5658" marT="5658" marB="0" anchor="b"/>
                </a:tc>
                <a:tc>
                  <a:txBody>
                    <a:bodyPr/>
                    <a:lstStyle/>
                    <a:p>
                      <a:pPr algn="r" fontAlgn="b"/>
                      <a:r>
                        <a:rPr lang="fi-FI" sz="1000" u="none" strike="noStrike" dirty="0">
                          <a:effectLst/>
                        </a:rPr>
                        <a:t> 250,790 </a:t>
                      </a:r>
                      <a:endParaRPr lang="fi-FI" sz="1000" b="0" i="0" u="none" strike="noStrike" dirty="0">
                        <a:solidFill>
                          <a:srgbClr val="000000"/>
                        </a:solidFill>
                        <a:effectLst/>
                        <a:latin typeface="Calibri" charset="0"/>
                      </a:endParaRPr>
                    </a:p>
                  </a:txBody>
                  <a:tcPr marL="5658" marR="5658" marT="5658" marB="0" anchor="b"/>
                </a:tc>
              </a:tr>
            </a:tbl>
          </a:graphicData>
        </a:graphic>
      </p:graphicFrame>
      <p:sp>
        <p:nvSpPr>
          <p:cNvPr id="6" name="TextBox 5"/>
          <p:cNvSpPr txBox="1"/>
          <p:nvPr/>
        </p:nvSpPr>
        <p:spPr>
          <a:xfrm>
            <a:off x="1571348" y="2568423"/>
            <a:ext cx="2153154" cy="369332"/>
          </a:xfrm>
          <a:prstGeom prst="rect">
            <a:avLst/>
          </a:prstGeom>
          <a:noFill/>
        </p:spPr>
        <p:txBody>
          <a:bodyPr wrap="none" rtlCol="0">
            <a:spAutoFit/>
          </a:bodyPr>
          <a:lstStyle/>
          <a:p>
            <a:r>
              <a:rPr lang="en-US" b="1" dirty="0" smtClean="0">
                <a:solidFill>
                  <a:srgbClr val="FF0000"/>
                </a:solidFill>
              </a:rPr>
              <a:t>3.49 </a:t>
            </a:r>
            <a:r>
              <a:rPr lang="en-US" b="1" dirty="0" smtClean="0">
                <a:solidFill>
                  <a:srgbClr val="FF0000"/>
                </a:solidFill>
              </a:rPr>
              <a:t>millions in 2017</a:t>
            </a:r>
            <a:endParaRPr lang="en-US" b="1" dirty="0">
              <a:solidFill>
                <a:srgbClr val="FF0000"/>
              </a:solidFill>
            </a:endParaRPr>
          </a:p>
        </p:txBody>
      </p:sp>
    </p:spTree>
    <p:extLst>
      <p:ext uri="{BB962C8B-B14F-4D97-AF65-F5344CB8AC3E}">
        <p14:creationId xmlns:p14="http://schemas.microsoft.com/office/powerpoint/2010/main" val="19388290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6650" y="134308"/>
            <a:ext cx="8543925" cy="1325563"/>
          </a:xfrm>
        </p:spPr>
        <p:txBody>
          <a:bodyPr>
            <a:normAutofit/>
          </a:bodyPr>
          <a:lstStyle/>
          <a:p>
            <a:r>
              <a:rPr lang="en-US" sz="3200" b="1" i="1" dirty="0" smtClean="0"/>
              <a:t>Budget 2017: current expenditure</a:t>
            </a:r>
            <a:r>
              <a:rPr lang="mr-IN" sz="3200" b="1" i="1" dirty="0" smtClean="0"/>
              <a:t>…</a:t>
            </a:r>
            <a:r>
              <a:rPr lang="en-GB" sz="3200" b="1" i="1" dirty="0" smtClean="0"/>
              <a:t>.</a:t>
            </a:r>
            <a:endParaRPr lang="en-US" sz="3200" b="1" i="1" dirty="0"/>
          </a:p>
        </p:txBody>
      </p:sp>
      <p:pic>
        <p:nvPicPr>
          <p:cNvPr id="8" name="Picture 7"/>
          <p:cNvPicPr>
            <a:picLocks noChangeAspect="1"/>
          </p:cNvPicPr>
          <p:nvPr/>
        </p:nvPicPr>
        <p:blipFill>
          <a:blip r:embed="rId2"/>
          <a:stretch>
            <a:fillRect/>
          </a:stretch>
        </p:blipFill>
        <p:spPr>
          <a:xfrm>
            <a:off x="-75823" y="1459871"/>
            <a:ext cx="9981823" cy="3328029"/>
          </a:xfrm>
          <a:prstGeom prst="rect">
            <a:avLst/>
          </a:prstGeom>
        </p:spPr>
      </p:pic>
      <p:sp>
        <p:nvSpPr>
          <p:cNvPr id="4" name="TextBox 3"/>
          <p:cNvSpPr txBox="1"/>
          <p:nvPr/>
        </p:nvSpPr>
        <p:spPr>
          <a:xfrm>
            <a:off x="4707531" y="5201104"/>
            <a:ext cx="4322465" cy="1754326"/>
          </a:xfrm>
          <a:prstGeom prst="rect">
            <a:avLst/>
          </a:prstGeom>
          <a:noFill/>
        </p:spPr>
        <p:txBody>
          <a:bodyPr wrap="none" rtlCol="0">
            <a:spAutoFit/>
          </a:bodyPr>
          <a:lstStyle/>
          <a:p>
            <a:pPr marL="285750" indent="-285750">
              <a:buFont typeface="Arial" charset="0"/>
              <a:buChar char="•"/>
            </a:pPr>
            <a:r>
              <a:rPr lang="en-US" sz="2400" b="1" dirty="0" smtClean="0"/>
              <a:t>New </a:t>
            </a:r>
            <a:r>
              <a:rPr lang="en-US" sz="2400" b="1" dirty="0" smtClean="0"/>
              <a:t>bilateral funding (CTLGH</a:t>
            </a:r>
            <a:r>
              <a:rPr lang="en-US" sz="2400" b="1" dirty="0" smtClean="0"/>
              <a:t>)</a:t>
            </a:r>
          </a:p>
          <a:p>
            <a:pPr marL="285750" indent="-285750">
              <a:buFont typeface="Arial" charset="0"/>
              <a:buChar char="•"/>
            </a:pPr>
            <a:endParaRPr lang="en-US" sz="2400" b="1" dirty="0"/>
          </a:p>
          <a:p>
            <a:pPr marL="285750" indent="-285750">
              <a:buFont typeface="Arial" charset="0"/>
              <a:buChar char="•"/>
            </a:pPr>
            <a:r>
              <a:rPr lang="en-US" sz="2400" b="1" dirty="0" smtClean="0"/>
              <a:t>Opportunities to carry-over</a:t>
            </a:r>
            <a:r>
              <a:rPr lang="mr-IN" sz="2400" b="1" dirty="0" smtClean="0"/>
              <a:t>…</a:t>
            </a:r>
            <a:r>
              <a:rPr lang="en-GB" sz="2400" b="1" dirty="0" smtClean="0"/>
              <a:t>.</a:t>
            </a:r>
            <a:endParaRPr lang="en-US" sz="2400" b="1" dirty="0" smtClean="0"/>
          </a:p>
          <a:p>
            <a:pPr marL="285750" indent="-285750">
              <a:buFont typeface="Arial" charset="0"/>
              <a:buChar char="•"/>
            </a:pPr>
            <a:endParaRPr lang="en-US" b="1" dirty="0"/>
          </a:p>
          <a:p>
            <a:pPr marL="285750" indent="-285750">
              <a:buFont typeface="Arial" charset="0"/>
              <a:buChar char="•"/>
            </a:pPr>
            <a:endParaRPr lang="en-US" b="1" dirty="0"/>
          </a:p>
        </p:txBody>
      </p:sp>
    </p:spTree>
    <p:extLst>
      <p:ext uri="{BB962C8B-B14F-4D97-AF65-F5344CB8AC3E}">
        <p14:creationId xmlns:p14="http://schemas.microsoft.com/office/powerpoint/2010/main" val="7315094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Animal Genetic flagship objectives</a:t>
            </a:r>
            <a:endParaRPr lang="en-US" b="1" i="1" dirty="0"/>
          </a:p>
        </p:txBody>
      </p:sp>
      <p:sp>
        <p:nvSpPr>
          <p:cNvPr id="3" name="Content Placeholder 2"/>
          <p:cNvSpPr>
            <a:spLocks noGrp="1"/>
          </p:cNvSpPr>
          <p:nvPr>
            <p:ph idx="1"/>
          </p:nvPr>
        </p:nvSpPr>
        <p:spPr>
          <a:xfrm>
            <a:off x="681038" y="1978024"/>
            <a:ext cx="8869362" cy="5032375"/>
          </a:xfrm>
        </p:spPr>
        <p:txBody>
          <a:bodyPr/>
          <a:lstStyle/>
          <a:p>
            <a:r>
              <a:rPr lang="en-US" dirty="0"/>
              <a:t>Identify and promote the most appropriate existing livestock breeds for systems and value chains (including promotion of breed substitution as relevant). </a:t>
            </a:r>
          </a:p>
          <a:p>
            <a:r>
              <a:rPr lang="en-US" dirty="0"/>
              <a:t>Develop improved breeds, capitalizing on recent advances in genomic and reproductive technologies (within-breed improvement, </a:t>
            </a:r>
            <a:r>
              <a:rPr lang="en-US" dirty="0" smtClean="0"/>
              <a:t>cross-breeding </a:t>
            </a:r>
            <a:r>
              <a:rPr lang="en-US" dirty="0" err="1" smtClean="0"/>
              <a:t>etc</a:t>
            </a:r>
            <a:r>
              <a:rPr lang="en-US" dirty="0" smtClean="0"/>
              <a:t>).</a:t>
            </a:r>
            <a:endParaRPr lang="en-US" dirty="0"/>
          </a:p>
          <a:p>
            <a:r>
              <a:rPr lang="en-US" dirty="0"/>
              <a:t>Develop effective delivery systems (public–private partnerships, community breeding </a:t>
            </a:r>
            <a:r>
              <a:rPr lang="en-US" dirty="0" smtClean="0"/>
              <a:t>schemes </a:t>
            </a:r>
            <a:r>
              <a:rPr lang="en-US" dirty="0" err="1" smtClean="0"/>
              <a:t>etc</a:t>
            </a:r>
            <a:r>
              <a:rPr lang="en-US" dirty="0" smtClean="0"/>
              <a:t>). </a:t>
            </a:r>
          </a:p>
          <a:p>
            <a:endParaRPr lang="en-US" dirty="0"/>
          </a:p>
          <a:p>
            <a:endParaRPr lang="en-US" dirty="0" smtClean="0"/>
          </a:p>
          <a:p>
            <a:endParaRPr lang="en-US" dirty="0"/>
          </a:p>
          <a:p>
            <a:endParaRPr lang="en-US" dirty="0"/>
          </a:p>
        </p:txBody>
      </p:sp>
      <p:pic>
        <p:nvPicPr>
          <p:cNvPr id="10" name="Picture 9"/>
          <p:cNvPicPr/>
          <p:nvPr/>
        </p:nvPicPr>
        <p:blipFill>
          <a:blip r:embed="rId2">
            <a:extLst>
              <a:ext uri="{28A0092B-C50C-407E-A947-70E740481C1C}">
                <a14:useLocalDpi xmlns:a14="http://schemas.microsoft.com/office/drawing/2010/main" val="0"/>
              </a:ext>
            </a:extLst>
          </a:blip>
          <a:srcRect/>
          <a:stretch>
            <a:fillRect/>
          </a:stretch>
        </p:blipFill>
        <p:spPr bwMode="auto">
          <a:xfrm>
            <a:off x="664745" y="5941498"/>
            <a:ext cx="689094" cy="634969"/>
          </a:xfrm>
          <a:prstGeom prst="rect">
            <a:avLst/>
          </a:prstGeom>
          <a:noFill/>
          <a:ln>
            <a:noFill/>
          </a:ln>
        </p:spPr>
      </p:pic>
    </p:spTree>
    <p:extLst>
      <p:ext uri="{BB962C8B-B14F-4D97-AF65-F5344CB8AC3E}">
        <p14:creationId xmlns:p14="http://schemas.microsoft.com/office/powerpoint/2010/main" val="15786729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1038" y="56517"/>
            <a:ext cx="8543925" cy="1325563"/>
          </a:xfrm>
        </p:spPr>
        <p:txBody>
          <a:bodyPr>
            <a:normAutofit/>
          </a:bodyPr>
          <a:lstStyle/>
          <a:p>
            <a:r>
              <a:rPr lang="en-US" sz="4000" b="1" i="1" dirty="0" smtClean="0"/>
              <a:t>Recruitments</a:t>
            </a:r>
            <a:endParaRPr lang="en-US" sz="4000" b="1" i="1" dirty="0"/>
          </a:p>
        </p:txBody>
      </p:sp>
      <p:sp>
        <p:nvSpPr>
          <p:cNvPr id="3" name="Content Placeholder 2"/>
          <p:cNvSpPr>
            <a:spLocks noGrp="1"/>
          </p:cNvSpPr>
          <p:nvPr>
            <p:ph idx="1"/>
          </p:nvPr>
        </p:nvSpPr>
        <p:spPr>
          <a:xfrm>
            <a:off x="681039" y="1219834"/>
            <a:ext cx="8405812" cy="5306695"/>
          </a:xfrm>
        </p:spPr>
        <p:txBody>
          <a:bodyPr>
            <a:normAutofit lnSpcReduction="10000"/>
          </a:bodyPr>
          <a:lstStyle/>
          <a:p>
            <a:r>
              <a:rPr lang="en-US" dirty="0" err="1" smtClean="0"/>
              <a:t>Bioinfor</a:t>
            </a:r>
            <a:r>
              <a:rPr lang="en-US" dirty="0" err="1"/>
              <a:t>m</a:t>
            </a:r>
            <a:r>
              <a:rPr lang="en-US" dirty="0" err="1" smtClean="0"/>
              <a:t>atic</a:t>
            </a:r>
            <a:r>
              <a:rPr lang="en-US" dirty="0" smtClean="0"/>
              <a:t> support: </a:t>
            </a:r>
            <a:r>
              <a:rPr lang="en-US" dirty="0" err="1" smtClean="0"/>
              <a:t>Jia</a:t>
            </a:r>
            <a:r>
              <a:rPr lang="en-US" dirty="0" smtClean="0"/>
              <a:t> </a:t>
            </a:r>
            <a:r>
              <a:rPr lang="en-US" dirty="0" err="1" smtClean="0"/>
              <a:t>Xinzheng</a:t>
            </a:r>
            <a:r>
              <a:rPr lang="en-US" dirty="0" smtClean="0"/>
              <a:t> CAAS </a:t>
            </a:r>
            <a:r>
              <a:rPr lang="mr-IN" dirty="0" smtClean="0"/>
              <a:t>–</a:t>
            </a:r>
            <a:r>
              <a:rPr lang="en-US" dirty="0"/>
              <a:t> </a:t>
            </a:r>
            <a:r>
              <a:rPr lang="en-US" dirty="0" smtClean="0"/>
              <a:t>ILRI joint lab China  (since August 2017), Samuel </a:t>
            </a:r>
            <a:r>
              <a:rPr lang="en-US" dirty="0" err="1" smtClean="0"/>
              <a:t>Oyala</a:t>
            </a:r>
            <a:r>
              <a:rPr lang="en-US" dirty="0" smtClean="0"/>
              <a:t> 25% (2018).</a:t>
            </a:r>
          </a:p>
          <a:p>
            <a:r>
              <a:rPr lang="en-US" dirty="0" smtClean="0"/>
              <a:t>Data visualization specialist Advertised </a:t>
            </a:r>
            <a:r>
              <a:rPr lang="mr-IN" dirty="0" smtClean="0"/>
              <a:t>–</a:t>
            </a:r>
            <a:r>
              <a:rPr lang="en-US" dirty="0" smtClean="0"/>
              <a:t> screening </a:t>
            </a:r>
            <a:r>
              <a:rPr lang="mr-IN" dirty="0" smtClean="0"/>
              <a:t>…</a:t>
            </a:r>
            <a:r>
              <a:rPr lang="en-GB" dirty="0" smtClean="0"/>
              <a:t>.</a:t>
            </a:r>
          </a:p>
          <a:p>
            <a:endParaRPr lang="en-GB" dirty="0"/>
          </a:p>
          <a:p>
            <a:pPr marL="0" indent="0">
              <a:buNone/>
            </a:pPr>
            <a:r>
              <a:rPr lang="en-GB" i="1" dirty="0" smtClean="0"/>
              <a:t>Others</a:t>
            </a:r>
            <a:endParaRPr lang="en-GB" i="1" dirty="0"/>
          </a:p>
          <a:p>
            <a:r>
              <a:rPr lang="en-US" dirty="0" smtClean="0"/>
              <a:t>Flagship Communication Officer (advertisement ready), communication strategy !</a:t>
            </a:r>
          </a:p>
          <a:p>
            <a:r>
              <a:rPr lang="en-US" dirty="0" smtClean="0"/>
              <a:t>Gender Post-doc (</a:t>
            </a:r>
            <a:r>
              <a:rPr lang="en-US" dirty="0" err="1" smtClean="0"/>
              <a:t>Nicoline</a:t>
            </a:r>
            <a:r>
              <a:rPr lang="mr-IN" dirty="0" smtClean="0"/>
              <a:t>…</a:t>
            </a:r>
            <a:r>
              <a:rPr lang="en-GB" dirty="0" smtClean="0"/>
              <a:t>)</a:t>
            </a:r>
          </a:p>
          <a:p>
            <a:r>
              <a:rPr lang="en-US" dirty="0" smtClean="0"/>
              <a:t>Quantitative Geneticist(s) ! </a:t>
            </a:r>
            <a:r>
              <a:rPr lang="mr-IN" dirty="0" smtClean="0"/>
              <a:t>–</a:t>
            </a:r>
            <a:r>
              <a:rPr lang="en-US" dirty="0" smtClean="0"/>
              <a:t> Post Doc </a:t>
            </a:r>
          </a:p>
          <a:p>
            <a:endParaRPr lang="en-US" dirty="0"/>
          </a:p>
          <a:p>
            <a:pPr marL="0" indent="0">
              <a:buNone/>
            </a:pPr>
            <a:r>
              <a:rPr lang="en-US" dirty="0" smtClean="0"/>
              <a:t>Others, others</a:t>
            </a:r>
            <a:r>
              <a:rPr lang="mr-IN" dirty="0" smtClean="0"/>
              <a:t>…………</a:t>
            </a:r>
            <a:r>
              <a:rPr lang="en-GB" dirty="0" smtClean="0"/>
              <a:t>.</a:t>
            </a:r>
            <a:endParaRPr lang="en-US" dirty="0" smtClean="0"/>
          </a:p>
          <a:p>
            <a:endParaRPr lang="en-US" dirty="0"/>
          </a:p>
        </p:txBody>
      </p:sp>
    </p:spTree>
    <p:extLst>
      <p:ext uri="{BB962C8B-B14F-4D97-AF65-F5344CB8AC3E}">
        <p14:creationId xmlns:p14="http://schemas.microsoft.com/office/powerpoint/2010/main" val="2083048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158" y="2708277"/>
            <a:ext cx="8543925" cy="1325563"/>
          </a:xfrm>
        </p:spPr>
        <p:txBody>
          <a:bodyPr/>
          <a:lstStyle/>
          <a:p>
            <a:pPr algn="ctr"/>
            <a:r>
              <a:rPr lang="en-US" dirty="0" smtClean="0"/>
              <a:t>Thanks you </a:t>
            </a:r>
            <a:r>
              <a:rPr lang="mr-IN" dirty="0" smtClean="0"/>
              <a:t>………</a:t>
            </a:r>
            <a:r>
              <a:rPr lang="en-GB" dirty="0" smtClean="0"/>
              <a:t>..</a:t>
            </a:r>
            <a:endParaRPr lang="en-US" dirty="0"/>
          </a:p>
        </p:txBody>
      </p:sp>
    </p:spTree>
    <p:extLst>
      <p:ext uri="{BB962C8B-B14F-4D97-AF65-F5344CB8AC3E}">
        <p14:creationId xmlns:p14="http://schemas.microsoft.com/office/powerpoint/2010/main" val="5814374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428065" y="679262"/>
            <a:ext cx="8860790" cy="4985385"/>
          </a:xfrm>
          <a:prstGeom prst="rect">
            <a:avLst/>
          </a:prstGeom>
          <a:noFill/>
          <a:ln w="9525" cmpd="sng">
            <a:solidFill>
              <a:srgbClr val="000000"/>
            </a:solidFill>
            <a:miter lim="800000"/>
            <a:headEnd/>
            <a:tailEnd/>
          </a:ln>
          <a:effectLst/>
        </p:spPr>
      </p:pic>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664745" y="5941498"/>
            <a:ext cx="689094" cy="634969"/>
          </a:xfrm>
          <a:prstGeom prst="rect">
            <a:avLst/>
          </a:prstGeom>
          <a:noFill/>
          <a:ln>
            <a:noFill/>
          </a:ln>
        </p:spPr>
      </p:pic>
    </p:spTree>
    <p:extLst>
      <p:ext uri="{BB962C8B-B14F-4D97-AF65-F5344CB8AC3E}">
        <p14:creationId xmlns:p14="http://schemas.microsoft.com/office/powerpoint/2010/main" val="1520157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522605" y="936308"/>
            <a:ext cx="8860790" cy="4985385"/>
          </a:xfrm>
          <a:prstGeom prst="rect">
            <a:avLst/>
          </a:prstGeom>
          <a:noFill/>
          <a:ln>
            <a:noFill/>
          </a:ln>
        </p:spPr>
      </p:pic>
      <p:sp>
        <p:nvSpPr>
          <p:cNvPr id="5" name="TextBox 4"/>
          <p:cNvSpPr txBox="1"/>
          <p:nvPr/>
        </p:nvSpPr>
        <p:spPr>
          <a:xfrm flipH="1">
            <a:off x="381000" y="243181"/>
            <a:ext cx="9002395" cy="461665"/>
          </a:xfrm>
          <a:prstGeom prst="rect">
            <a:avLst/>
          </a:prstGeom>
          <a:noFill/>
        </p:spPr>
        <p:txBody>
          <a:bodyPr wrap="square" rtlCol="0">
            <a:spAutoFit/>
          </a:bodyPr>
          <a:lstStyle/>
          <a:p>
            <a:pPr algn="ctr"/>
            <a:r>
              <a:rPr lang="en-US" sz="2400" b="1" dirty="0"/>
              <a:t>Flagship theory of changes</a:t>
            </a:r>
            <a:endParaRPr lang="en-US" sz="2400" b="1" dirty="0"/>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8447448" y="6052468"/>
            <a:ext cx="689094" cy="634969"/>
          </a:xfrm>
          <a:prstGeom prst="rect">
            <a:avLst/>
          </a:prstGeom>
          <a:noFill/>
          <a:ln>
            <a:noFill/>
          </a:ln>
        </p:spPr>
      </p:pic>
    </p:spTree>
    <p:extLst>
      <p:ext uri="{BB962C8B-B14F-4D97-AF65-F5344CB8AC3E}">
        <p14:creationId xmlns:p14="http://schemas.microsoft.com/office/powerpoint/2010/main" val="3076085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11liten.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658060" y="3984644"/>
            <a:ext cx="1687761" cy="1687761"/>
          </a:xfrm>
          <a:prstGeom prst="rect">
            <a:avLst/>
          </a:prstGeom>
        </p:spPr>
      </p:pic>
      <p:pic>
        <p:nvPicPr>
          <p:cNvPr id="18" name="Picture 17"/>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187" t="14360" r="56703" b="36850"/>
          <a:stretch/>
        </p:blipFill>
        <p:spPr bwMode="auto">
          <a:xfrm>
            <a:off x="6568177" y="3769183"/>
            <a:ext cx="1789711" cy="160771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Title 1"/>
          <p:cNvSpPr txBox="1">
            <a:spLocks/>
          </p:cNvSpPr>
          <p:nvPr/>
        </p:nvSpPr>
        <p:spPr>
          <a:xfrm>
            <a:off x="743869" y="0"/>
            <a:ext cx="8232576" cy="990600"/>
          </a:xfrm>
          <a:prstGeom prst="rect">
            <a:avLst/>
          </a:prstGeom>
          <a:solidFill>
            <a:srgbClr val="990033"/>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a:solidFill>
                  <a:schemeClr val="bg1"/>
                </a:solidFill>
              </a:rPr>
              <a:t>Improved </a:t>
            </a:r>
            <a:r>
              <a:rPr lang="en-US" sz="3600" dirty="0">
                <a:solidFill>
                  <a:schemeClr val="bg1"/>
                </a:solidFill>
              </a:rPr>
              <a:t>productivity: Strategies</a:t>
            </a:r>
            <a:endParaRPr lang="en-US" sz="3600" dirty="0">
              <a:solidFill>
                <a:schemeClr val="bg1"/>
              </a:solidFill>
            </a:endParaRPr>
          </a:p>
        </p:txBody>
      </p:sp>
      <p:pic>
        <p:nvPicPr>
          <p:cNvPr id="3075"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0000" t="30472" r="30704" b="20675"/>
          <a:stretch/>
        </p:blipFill>
        <p:spPr bwMode="auto">
          <a:xfrm>
            <a:off x="5846374" y="1414165"/>
            <a:ext cx="1437085" cy="179729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076"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l="38804" t="36457" r="43572" b="29009"/>
          <a:stretch/>
        </p:blipFill>
        <p:spPr bwMode="auto">
          <a:xfrm>
            <a:off x="3227999" y="1497419"/>
            <a:ext cx="1208638" cy="177627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3" name="TextBox 12"/>
          <p:cNvSpPr txBox="1"/>
          <p:nvPr/>
        </p:nvSpPr>
        <p:spPr>
          <a:xfrm>
            <a:off x="895525" y="2050093"/>
            <a:ext cx="2252346" cy="369332"/>
          </a:xfrm>
          <a:prstGeom prst="rect">
            <a:avLst/>
          </a:prstGeom>
          <a:noFill/>
        </p:spPr>
        <p:txBody>
          <a:bodyPr wrap="square" rtlCol="0">
            <a:spAutoFit/>
          </a:bodyPr>
          <a:lstStyle/>
          <a:p>
            <a:pPr algn="ctr"/>
            <a:r>
              <a:rPr lang="en-US" i="1" dirty="0"/>
              <a:t>Breed </a:t>
            </a:r>
            <a:r>
              <a:rPr lang="en-US" i="1" dirty="0"/>
              <a:t>substitutions</a:t>
            </a:r>
            <a:endParaRPr lang="en-US" i="1" dirty="0"/>
          </a:p>
        </p:txBody>
      </p:sp>
      <p:sp>
        <p:nvSpPr>
          <p:cNvPr id="26" name="TextBox 25"/>
          <p:cNvSpPr txBox="1"/>
          <p:nvPr/>
        </p:nvSpPr>
        <p:spPr>
          <a:xfrm>
            <a:off x="7509397" y="1763367"/>
            <a:ext cx="1931973" cy="369332"/>
          </a:xfrm>
          <a:prstGeom prst="rect">
            <a:avLst/>
          </a:prstGeom>
          <a:noFill/>
        </p:spPr>
        <p:txBody>
          <a:bodyPr wrap="square" rtlCol="0">
            <a:spAutoFit/>
          </a:bodyPr>
          <a:lstStyle/>
          <a:p>
            <a:r>
              <a:rPr lang="en-US" i="1" dirty="0">
                <a:solidFill>
                  <a:srgbClr val="000000"/>
                </a:solidFill>
              </a:rPr>
              <a:t>Cross-breeding</a:t>
            </a:r>
          </a:p>
        </p:txBody>
      </p:sp>
      <p:sp>
        <p:nvSpPr>
          <p:cNvPr id="27" name="TextBox 26"/>
          <p:cNvSpPr txBox="1"/>
          <p:nvPr/>
        </p:nvSpPr>
        <p:spPr>
          <a:xfrm>
            <a:off x="5866528" y="5542846"/>
            <a:ext cx="3306932" cy="646331"/>
          </a:xfrm>
          <a:prstGeom prst="rect">
            <a:avLst/>
          </a:prstGeom>
          <a:noFill/>
        </p:spPr>
        <p:txBody>
          <a:bodyPr wrap="square" rtlCol="0">
            <a:spAutoFit/>
          </a:bodyPr>
          <a:lstStyle/>
          <a:p>
            <a:pPr algn="ctr"/>
            <a:r>
              <a:rPr lang="en-US" i="1" dirty="0">
                <a:solidFill>
                  <a:srgbClr val="000000"/>
                </a:solidFill>
              </a:rPr>
              <a:t>New breed-</a:t>
            </a:r>
            <a:r>
              <a:rPr lang="en-US" i="1" dirty="0">
                <a:solidFill>
                  <a:srgbClr val="000000"/>
                </a:solidFill>
              </a:rPr>
              <a:t>types</a:t>
            </a:r>
          </a:p>
          <a:p>
            <a:pPr algn="ctr"/>
            <a:r>
              <a:rPr lang="en-US" i="1" dirty="0">
                <a:solidFill>
                  <a:srgbClr val="000000"/>
                </a:solidFill>
              </a:rPr>
              <a:t> </a:t>
            </a:r>
            <a:r>
              <a:rPr lang="en-US" i="1" dirty="0">
                <a:solidFill>
                  <a:srgbClr val="000000"/>
                </a:solidFill>
              </a:rPr>
              <a:t>(</a:t>
            </a:r>
            <a:r>
              <a:rPr lang="en-US" i="1" dirty="0">
                <a:solidFill>
                  <a:srgbClr val="000000"/>
                </a:solidFill>
              </a:rPr>
              <a:t>genome editing</a:t>
            </a:r>
            <a:r>
              <a:rPr lang="en-US" i="1" dirty="0">
                <a:solidFill>
                  <a:srgbClr val="000000"/>
                </a:solidFill>
              </a:rPr>
              <a:t>)</a:t>
            </a:r>
          </a:p>
        </p:txBody>
      </p:sp>
      <p:sp>
        <p:nvSpPr>
          <p:cNvPr id="28" name="TextBox 27"/>
          <p:cNvSpPr txBox="1"/>
          <p:nvPr/>
        </p:nvSpPr>
        <p:spPr>
          <a:xfrm>
            <a:off x="854684" y="5813280"/>
            <a:ext cx="3329321" cy="369332"/>
          </a:xfrm>
          <a:prstGeom prst="rect">
            <a:avLst/>
          </a:prstGeom>
          <a:noFill/>
        </p:spPr>
        <p:txBody>
          <a:bodyPr wrap="square" rtlCol="0">
            <a:spAutoFit/>
          </a:bodyPr>
          <a:lstStyle/>
          <a:p>
            <a:pPr algn="ctr"/>
            <a:r>
              <a:rPr lang="en-US" i="1" dirty="0">
                <a:solidFill>
                  <a:srgbClr val="000000"/>
                </a:solidFill>
              </a:rPr>
              <a:t>Within breed improvement</a:t>
            </a:r>
          </a:p>
        </p:txBody>
      </p:sp>
      <p:sp>
        <p:nvSpPr>
          <p:cNvPr id="20" name="TextBox 19"/>
          <p:cNvSpPr txBox="1"/>
          <p:nvPr/>
        </p:nvSpPr>
        <p:spPr>
          <a:xfrm>
            <a:off x="3905512" y="4281973"/>
            <a:ext cx="2252346" cy="646331"/>
          </a:xfrm>
          <a:prstGeom prst="rect">
            <a:avLst/>
          </a:prstGeom>
          <a:noFill/>
        </p:spPr>
        <p:txBody>
          <a:bodyPr wrap="square" rtlCol="0">
            <a:spAutoFit/>
          </a:bodyPr>
          <a:lstStyle/>
          <a:p>
            <a:pPr algn="ctr"/>
            <a:r>
              <a:rPr lang="en-US" b="1" i="1" dirty="0">
                <a:solidFill>
                  <a:srgbClr val="0000FF"/>
                </a:solidFill>
              </a:rPr>
              <a:t>All options for all species !!</a:t>
            </a:r>
            <a:endParaRPr lang="en-US" b="1" i="1" dirty="0">
              <a:solidFill>
                <a:srgbClr val="0000FF"/>
              </a:solidFill>
            </a:endParaRPr>
          </a:p>
        </p:txBody>
      </p:sp>
      <p:pic>
        <p:nvPicPr>
          <p:cNvPr id="21" name="Picture 20"/>
          <p:cNvPicPr/>
          <p:nvPr/>
        </p:nvPicPr>
        <p:blipFill>
          <a:blip r:embed="rId6">
            <a:extLst>
              <a:ext uri="{28A0092B-C50C-407E-A947-70E740481C1C}">
                <a14:useLocalDpi xmlns:a14="http://schemas.microsoft.com/office/drawing/2010/main" val="0"/>
              </a:ext>
            </a:extLst>
          </a:blip>
          <a:srcRect/>
          <a:stretch>
            <a:fillRect/>
          </a:stretch>
        </p:blipFill>
        <p:spPr bwMode="auto">
          <a:xfrm>
            <a:off x="4436637" y="5534025"/>
            <a:ext cx="1164826" cy="1088690"/>
          </a:xfrm>
          <a:prstGeom prst="rect">
            <a:avLst/>
          </a:prstGeom>
          <a:noFill/>
          <a:ln>
            <a:noFill/>
          </a:ln>
        </p:spPr>
      </p:pic>
    </p:spTree>
    <p:extLst>
      <p:ext uri="{BB962C8B-B14F-4D97-AF65-F5344CB8AC3E}">
        <p14:creationId xmlns:p14="http://schemas.microsoft.com/office/powerpoint/2010/main" val="10102246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6776555" y="4737544"/>
            <a:ext cx="2199890" cy="132343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dirty="0">
                <a:solidFill>
                  <a:schemeClr val="accent6">
                    <a:lumMod val="75000"/>
                  </a:schemeClr>
                </a:solidFill>
              </a:rPr>
              <a:t>Reproductive  technology platform – gene </a:t>
            </a:r>
            <a:r>
              <a:rPr lang="en-US" sz="2000" dirty="0">
                <a:solidFill>
                  <a:schemeClr val="accent6">
                    <a:lumMod val="75000"/>
                  </a:schemeClr>
                </a:solidFill>
              </a:rPr>
              <a:t>editing platform </a:t>
            </a:r>
            <a:endParaRPr lang="en-US" sz="2000" dirty="0">
              <a:solidFill>
                <a:schemeClr val="accent6">
                  <a:lumMod val="75000"/>
                </a:schemeClr>
              </a:solidFill>
            </a:endParaRPr>
          </a:p>
        </p:txBody>
      </p:sp>
      <p:sp>
        <p:nvSpPr>
          <p:cNvPr id="4" name="Title 1"/>
          <p:cNvSpPr txBox="1">
            <a:spLocks/>
          </p:cNvSpPr>
          <p:nvPr/>
        </p:nvSpPr>
        <p:spPr>
          <a:xfrm>
            <a:off x="743869" y="0"/>
            <a:ext cx="8436690" cy="990600"/>
          </a:xfrm>
          <a:prstGeom prst="rect">
            <a:avLst/>
          </a:prstGeom>
          <a:solidFill>
            <a:srgbClr val="990033"/>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600" dirty="0">
                <a:solidFill>
                  <a:schemeClr val="bg1"/>
                </a:solidFill>
              </a:rPr>
              <a:t>Our generic platforms ………</a:t>
            </a:r>
            <a:endParaRPr lang="en-US" sz="3600" dirty="0">
              <a:solidFill>
                <a:schemeClr val="bg1"/>
              </a:solidFill>
            </a:endParaRPr>
          </a:p>
        </p:txBody>
      </p:sp>
      <p:sp>
        <p:nvSpPr>
          <p:cNvPr id="22" name="TextBox 21"/>
          <p:cNvSpPr txBox="1"/>
          <p:nvPr/>
        </p:nvSpPr>
        <p:spPr>
          <a:xfrm>
            <a:off x="1061985" y="1784415"/>
            <a:ext cx="2437415"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dirty="0">
                <a:solidFill>
                  <a:schemeClr val="accent6">
                    <a:lumMod val="75000"/>
                  </a:schemeClr>
                </a:solidFill>
              </a:rPr>
              <a:t>Recording and feedback platform</a:t>
            </a:r>
          </a:p>
        </p:txBody>
      </p:sp>
      <p:sp>
        <p:nvSpPr>
          <p:cNvPr id="23" name="TextBox 22"/>
          <p:cNvSpPr txBox="1"/>
          <p:nvPr/>
        </p:nvSpPr>
        <p:spPr>
          <a:xfrm>
            <a:off x="2280692" y="3066522"/>
            <a:ext cx="2705251" cy="163121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000" dirty="0">
                <a:solidFill>
                  <a:schemeClr val="accent6">
                    <a:lumMod val="75000"/>
                  </a:schemeClr>
                </a:solidFill>
              </a:rPr>
              <a:t>Analytical platforms – combining genetic and phenotypic information to identify elite breeding animals</a:t>
            </a:r>
          </a:p>
        </p:txBody>
      </p:sp>
      <p:sp>
        <p:nvSpPr>
          <p:cNvPr id="17" name="TextBox 16"/>
          <p:cNvSpPr txBox="1"/>
          <p:nvPr/>
        </p:nvSpPr>
        <p:spPr>
          <a:xfrm>
            <a:off x="1246953" y="5136950"/>
            <a:ext cx="3129743"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dirty="0" err="1">
                <a:solidFill>
                  <a:schemeClr val="accent6">
                    <a:lumMod val="75000"/>
                  </a:schemeClr>
                </a:solidFill>
              </a:rPr>
              <a:t>Biorepository</a:t>
            </a:r>
            <a:r>
              <a:rPr lang="en-US" sz="2000" dirty="0">
                <a:solidFill>
                  <a:schemeClr val="accent6">
                    <a:lumMod val="75000"/>
                  </a:schemeClr>
                </a:solidFill>
              </a:rPr>
              <a:t> – livestock, pathogen, </a:t>
            </a:r>
            <a:r>
              <a:rPr lang="en-US" sz="2000" dirty="0" err="1">
                <a:solidFill>
                  <a:schemeClr val="accent6">
                    <a:lumMod val="75000"/>
                  </a:schemeClr>
                </a:solidFill>
              </a:rPr>
              <a:t>microbiomes</a:t>
            </a:r>
            <a:r>
              <a:rPr lang="en-US" sz="2000" dirty="0">
                <a:solidFill>
                  <a:schemeClr val="accent6">
                    <a:lumMod val="75000"/>
                  </a:schemeClr>
                </a:solidFill>
              </a:rPr>
              <a:t> – </a:t>
            </a:r>
            <a:r>
              <a:rPr lang="en-US" sz="2000" dirty="0" err="1">
                <a:solidFill>
                  <a:schemeClr val="accent6">
                    <a:lumMod val="75000"/>
                  </a:schemeClr>
                </a:solidFill>
              </a:rPr>
              <a:t>georeferenced</a:t>
            </a:r>
            <a:r>
              <a:rPr lang="en-US" sz="2000" dirty="0">
                <a:solidFill>
                  <a:schemeClr val="accent6">
                    <a:lumMod val="75000"/>
                  </a:schemeClr>
                </a:solidFill>
              </a:rPr>
              <a:t> </a:t>
            </a:r>
            <a:r>
              <a:rPr lang="en-US" sz="2000" dirty="0">
                <a:solidFill>
                  <a:schemeClr val="accent6">
                    <a:lumMod val="75000"/>
                  </a:schemeClr>
                </a:solidFill>
              </a:rPr>
              <a:t>information</a:t>
            </a:r>
            <a:endParaRPr lang="en-US" sz="2000" dirty="0">
              <a:solidFill>
                <a:schemeClr val="accent6">
                  <a:lumMod val="75000"/>
                </a:schemeClr>
              </a:solidFill>
            </a:endParaRPr>
          </a:p>
        </p:txBody>
      </p:sp>
      <p:sp>
        <p:nvSpPr>
          <p:cNvPr id="19" name="TextBox 18"/>
          <p:cNvSpPr txBox="1"/>
          <p:nvPr/>
        </p:nvSpPr>
        <p:spPr>
          <a:xfrm>
            <a:off x="5283200" y="1168862"/>
            <a:ext cx="4259451"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000" dirty="0" smtClean="0">
                <a:solidFill>
                  <a:schemeClr val="accent6">
                    <a:lumMod val="75000"/>
                  </a:schemeClr>
                </a:solidFill>
              </a:rPr>
              <a:t>Sequencing (CTLGH, CAAS -= ILRI </a:t>
            </a:r>
            <a:r>
              <a:rPr lang="en-US" sz="2000" smtClean="0">
                <a:solidFill>
                  <a:schemeClr val="accent6">
                    <a:lumMod val="75000"/>
                  </a:schemeClr>
                </a:solidFill>
              </a:rPr>
              <a:t>joint lab) and genotyping Platforms</a:t>
            </a:r>
            <a:endParaRPr lang="en-US" sz="2000" dirty="0">
              <a:solidFill>
                <a:schemeClr val="accent6">
                  <a:lumMod val="75000"/>
                </a:schemeClr>
              </a:solidFill>
            </a:endParaRPr>
          </a:p>
        </p:txBody>
      </p:sp>
      <p:pic>
        <p:nvPicPr>
          <p:cNvPr id="20" name="Picture 19"/>
          <p:cNvPicPr/>
          <p:nvPr/>
        </p:nvPicPr>
        <p:blipFill>
          <a:blip r:embed="rId2">
            <a:extLst>
              <a:ext uri="{28A0092B-C50C-407E-A947-70E740481C1C}">
                <a14:useLocalDpi xmlns:a14="http://schemas.microsoft.com/office/drawing/2010/main" val="0"/>
              </a:ext>
            </a:extLst>
          </a:blip>
          <a:srcRect/>
          <a:stretch>
            <a:fillRect/>
          </a:stretch>
        </p:blipFill>
        <p:spPr bwMode="auto">
          <a:xfrm>
            <a:off x="5069539" y="5633658"/>
            <a:ext cx="1053908" cy="961322"/>
          </a:xfrm>
          <a:prstGeom prst="rect">
            <a:avLst/>
          </a:prstGeom>
          <a:noFill/>
          <a:ln>
            <a:noFill/>
          </a:ln>
        </p:spPr>
      </p:pic>
      <p:sp>
        <p:nvSpPr>
          <p:cNvPr id="10" name="TextBox 9"/>
          <p:cNvSpPr txBox="1"/>
          <p:nvPr/>
        </p:nvSpPr>
        <p:spPr>
          <a:xfrm>
            <a:off x="5384800" y="2693374"/>
            <a:ext cx="4259451" cy="707886"/>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000" dirty="0" smtClean="0">
                <a:solidFill>
                  <a:schemeClr val="accent6">
                    <a:lumMod val="75000"/>
                  </a:schemeClr>
                </a:solidFill>
              </a:rPr>
              <a:t>Phenotypic platform (ILRI Farm, </a:t>
            </a:r>
            <a:r>
              <a:rPr lang="en-US" sz="2000" dirty="0" err="1" smtClean="0">
                <a:solidFill>
                  <a:schemeClr val="accent6">
                    <a:lumMod val="75000"/>
                  </a:schemeClr>
                </a:solidFill>
              </a:rPr>
              <a:t>Kapiti</a:t>
            </a:r>
            <a:r>
              <a:rPr lang="en-US" sz="2000" dirty="0" smtClean="0">
                <a:solidFill>
                  <a:schemeClr val="accent6">
                    <a:lumMod val="75000"/>
                  </a:schemeClr>
                </a:solidFill>
              </a:rPr>
              <a:t>, Addis)</a:t>
            </a:r>
            <a:endParaRPr lang="en-US" sz="2000" dirty="0">
              <a:solidFill>
                <a:schemeClr val="accent6">
                  <a:lumMod val="75000"/>
                </a:schemeClr>
              </a:solidFill>
            </a:endParaRPr>
          </a:p>
        </p:txBody>
      </p:sp>
    </p:spTree>
    <p:extLst>
      <p:ext uri="{BB962C8B-B14F-4D97-AF65-F5344CB8AC3E}">
        <p14:creationId xmlns:p14="http://schemas.microsoft.com/office/powerpoint/2010/main" val="8398785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5068" y="766061"/>
            <a:ext cx="8229600" cy="1143000"/>
          </a:xfrm>
        </p:spPr>
        <p:txBody>
          <a:bodyPr>
            <a:noAutofit/>
          </a:bodyPr>
          <a:lstStyle/>
          <a:p>
            <a:pPr algn="ctr"/>
            <a:r>
              <a:rPr lang="es-ES_tradnl" sz="2800" b="1" i="1" dirty="0" err="1"/>
              <a:t>Cluster</a:t>
            </a:r>
            <a:r>
              <a:rPr lang="es-ES_tradnl" sz="2800" b="1" i="1" dirty="0"/>
              <a:t> </a:t>
            </a:r>
            <a:r>
              <a:rPr lang="es-ES_tradnl" sz="2800" b="1" i="1" dirty="0" smtClean="0"/>
              <a:t>of </a:t>
            </a:r>
            <a:r>
              <a:rPr lang="es-ES_tradnl" sz="2800" b="1" i="1" dirty="0" err="1" smtClean="0"/>
              <a:t>activities</a:t>
            </a:r>
            <a:r>
              <a:rPr lang="es-ES_tradnl" sz="2800" b="1" i="1" dirty="0" smtClean="0"/>
              <a:t> (</a:t>
            </a:r>
            <a:r>
              <a:rPr lang="es-ES_tradnl" sz="2800" b="1" i="1" dirty="0" err="1" smtClean="0"/>
              <a:t>CoA</a:t>
            </a:r>
            <a:r>
              <a:rPr lang="es-ES_tradnl" sz="2800" b="1" i="1" dirty="0" smtClean="0"/>
              <a:t>) 1</a:t>
            </a:r>
            <a:br>
              <a:rPr lang="es-ES_tradnl" sz="2800" b="1" i="1" dirty="0" smtClean="0"/>
            </a:br>
            <a:r>
              <a:rPr lang="es-ES_tradnl" sz="2800" b="1" i="1" dirty="0" smtClean="0"/>
              <a:t/>
            </a:r>
            <a:br>
              <a:rPr lang="es-ES_tradnl" sz="2800" b="1" i="1" dirty="0" smtClean="0"/>
            </a:br>
            <a:r>
              <a:rPr lang="es-ES_tradnl" sz="2800" b="1" i="1" dirty="0" err="1" smtClean="0"/>
              <a:t>Assessment</a:t>
            </a:r>
            <a:r>
              <a:rPr lang="es-ES_tradnl" sz="2800" b="1" i="1" dirty="0" smtClean="0"/>
              <a:t> </a:t>
            </a:r>
            <a:r>
              <a:rPr lang="es-ES_tradnl" sz="2800" b="1" i="1" dirty="0"/>
              <a:t>of </a:t>
            </a:r>
            <a:r>
              <a:rPr lang="es-ES_tradnl" sz="2800" b="1" i="1" dirty="0" err="1"/>
              <a:t>resources</a:t>
            </a:r>
            <a:r>
              <a:rPr lang="es-ES_tradnl" sz="2800" b="1" i="1" dirty="0"/>
              <a:t> and </a:t>
            </a:r>
            <a:r>
              <a:rPr lang="es-ES_tradnl" sz="2800" b="1" i="1" dirty="0" err="1"/>
              <a:t>systems</a:t>
            </a:r>
            <a:r>
              <a:rPr lang="es-ES_tradnl" sz="2800" b="1" i="1" dirty="0"/>
              <a:t> </a:t>
            </a:r>
            <a:r>
              <a:rPr lang="es-ES_tradnl" sz="2800" b="1" i="1" dirty="0" err="1"/>
              <a:t>for</a:t>
            </a:r>
            <a:r>
              <a:rPr lang="es-ES_tradnl" sz="2800" b="1" i="1" dirty="0"/>
              <a:t> </a:t>
            </a:r>
            <a:r>
              <a:rPr lang="es-ES_tradnl" sz="2800" b="1" i="1" dirty="0" err="1"/>
              <a:t>development</a:t>
            </a:r>
            <a:r>
              <a:rPr lang="es-ES_tradnl" sz="2800" b="1" i="1" dirty="0"/>
              <a:t> of </a:t>
            </a:r>
            <a:r>
              <a:rPr lang="es-ES_tradnl" sz="2800" b="1" i="1" dirty="0" err="1"/>
              <a:t>strategies</a:t>
            </a:r>
            <a:r>
              <a:rPr lang="es-ES_tradnl" sz="2800" b="1" i="1" dirty="0"/>
              <a:t> </a:t>
            </a:r>
            <a:r>
              <a:rPr lang="es-ES_tradnl" sz="2800" b="1" i="1" dirty="0" err="1"/>
              <a:t>relating</a:t>
            </a:r>
            <a:r>
              <a:rPr lang="es-ES_tradnl" sz="2800" b="1" i="1" dirty="0"/>
              <a:t> to </a:t>
            </a:r>
            <a:r>
              <a:rPr lang="es-ES_tradnl" sz="2800" b="1" i="1" dirty="0" err="1"/>
              <a:t>the</a:t>
            </a:r>
            <a:r>
              <a:rPr lang="es-ES_tradnl" sz="2800" b="1" i="1" dirty="0"/>
              <a:t> </a:t>
            </a:r>
            <a:r>
              <a:rPr lang="es-ES_tradnl" sz="2800" b="1" i="1" dirty="0" err="1"/>
              <a:t>conservation</a:t>
            </a:r>
            <a:r>
              <a:rPr lang="es-ES_tradnl" sz="2800" b="1" i="1" dirty="0"/>
              <a:t> and use of animal </a:t>
            </a:r>
            <a:r>
              <a:rPr lang="es-ES_tradnl" sz="2800" b="1" i="1" dirty="0" err="1"/>
              <a:t>genetic</a:t>
            </a:r>
            <a:r>
              <a:rPr lang="es-ES_tradnl" sz="2800" b="1" i="1" dirty="0"/>
              <a:t> </a:t>
            </a:r>
            <a:r>
              <a:rPr lang="es-ES_tradnl" sz="2800" b="1" i="1" dirty="0" err="1"/>
              <a:t>resources</a:t>
            </a:r>
            <a:r>
              <a:rPr lang="en-GB" sz="2400" b="1" i="1" dirty="0"/>
              <a:t/>
            </a:r>
            <a:br>
              <a:rPr lang="en-GB" sz="2400" b="1" i="1" dirty="0"/>
            </a:br>
            <a:endParaRPr lang="en-US" sz="2400" dirty="0"/>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664745" y="5941498"/>
            <a:ext cx="689094" cy="634969"/>
          </a:xfrm>
          <a:prstGeom prst="rect">
            <a:avLst/>
          </a:prstGeom>
          <a:noFill/>
          <a:ln>
            <a:noFill/>
          </a:ln>
        </p:spPr>
      </p:pic>
      <p:sp>
        <p:nvSpPr>
          <p:cNvPr id="6" name="TextBox 5"/>
          <p:cNvSpPr txBox="1"/>
          <p:nvPr/>
        </p:nvSpPr>
        <p:spPr>
          <a:xfrm>
            <a:off x="1009292" y="2859649"/>
            <a:ext cx="7985376" cy="1938992"/>
          </a:xfrm>
          <a:prstGeom prst="rect">
            <a:avLst/>
          </a:prstGeom>
          <a:noFill/>
        </p:spPr>
        <p:txBody>
          <a:bodyPr wrap="square" rtlCol="0">
            <a:spAutoFit/>
          </a:bodyPr>
          <a:lstStyle/>
          <a:p>
            <a:pPr algn="ctr"/>
            <a:r>
              <a:rPr lang="en-US" sz="2400" i="1" dirty="0">
                <a:solidFill>
                  <a:srgbClr val="2F23BD"/>
                </a:solidFill>
              </a:rPr>
              <a:t>Better targeting of genetic interventions </a:t>
            </a:r>
            <a:r>
              <a:rPr lang="en-US" sz="2400" i="1" dirty="0"/>
              <a:t>requires </a:t>
            </a:r>
            <a:r>
              <a:rPr lang="en-US" sz="2400" i="1" dirty="0">
                <a:solidFill>
                  <a:srgbClr val="2F23BD"/>
                </a:solidFill>
              </a:rPr>
              <a:t>improved knowledge of the systems </a:t>
            </a:r>
            <a:r>
              <a:rPr lang="en-US" sz="2400" i="1" dirty="0"/>
              <a:t>in which animal genetic resources are used, the phenotypic and genetic characteristics of the resources themselves, and of the broader economic, social and environmental contexts</a:t>
            </a:r>
            <a:r>
              <a:rPr lang="en-GB" sz="2400" i="1" dirty="0"/>
              <a:t> </a:t>
            </a:r>
            <a:endParaRPr lang="en-US" sz="2400" i="1" dirty="0"/>
          </a:p>
        </p:txBody>
      </p:sp>
    </p:spTree>
    <p:extLst>
      <p:ext uri="{BB962C8B-B14F-4D97-AF65-F5344CB8AC3E}">
        <p14:creationId xmlns:p14="http://schemas.microsoft.com/office/powerpoint/2010/main" val="3077538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22198"/>
            <a:ext cx="8229600" cy="1143000"/>
          </a:xfrm>
        </p:spPr>
        <p:txBody>
          <a:bodyPr>
            <a:noAutofit/>
          </a:bodyPr>
          <a:lstStyle/>
          <a:p>
            <a:pPr algn="ctr"/>
            <a:r>
              <a:rPr lang="es-ES_tradnl" sz="2400" b="1" i="1" dirty="0" err="1" smtClean="0"/>
              <a:t>Cluster</a:t>
            </a:r>
            <a:r>
              <a:rPr lang="es-ES_tradnl" sz="2400" b="1" i="1" dirty="0" smtClean="0"/>
              <a:t> of </a:t>
            </a:r>
            <a:r>
              <a:rPr lang="es-ES_tradnl" sz="2400" b="1" i="1" dirty="0" err="1" smtClean="0"/>
              <a:t>Activities</a:t>
            </a:r>
            <a:r>
              <a:rPr lang="es-ES_tradnl" sz="2400" b="1" i="1" dirty="0" smtClean="0"/>
              <a:t> (</a:t>
            </a:r>
            <a:r>
              <a:rPr lang="es-ES_tradnl" sz="2400" b="1" i="1" dirty="0" err="1" smtClean="0"/>
              <a:t>CoA</a:t>
            </a:r>
            <a:r>
              <a:rPr lang="es-ES_tradnl" sz="2400" b="1" i="1" dirty="0" smtClean="0"/>
              <a:t>) 1</a:t>
            </a:r>
            <a:br>
              <a:rPr lang="es-ES_tradnl" sz="2400" b="1" i="1" dirty="0" smtClean="0"/>
            </a:br>
            <a:r>
              <a:rPr lang="es-ES_tradnl" sz="2400" b="1" i="1" dirty="0" smtClean="0"/>
              <a:t/>
            </a:r>
            <a:br>
              <a:rPr lang="es-ES_tradnl" sz="2400" b="1" i="1" dirty="0" smtClean="0"/>
            </a:br>
            <a:r>
              <a:rPr lang="es-ES_tradnl" sz="2400" b="1" i="1" dirty="0" err="1" smtClean="0"/>
              <a:t>Assessment</a:t>
            </a:r>
            <a:r>
              <a:rPr lang="es-ES_tradnl" sz="2400" b="1" i="1" dirty="0" smtClean="0"/>
              <a:t> </a:t>
            </a:r>
            <a:r>
              <a:rPr lang="es-ES_tradnl" sz="2400" b="1" i="1" dirty="0"/>
              <a:t>of </a:t>
            </a:r>
            <a:r>
              <a:rPr lang="es-ES_tradnl" sz="2400" b="1" i="1" dirty="0" err="1"/>
              <a:t>resources</a:t>
            </a:r>
            <a:r>
              <a:rPr lang="es-ES_tradnl" sz="2400" b="1" i="1" dirty="0"/>
              <a:t> and </a:t>
            </a:r>
            <a:r>
              <a:rPr lang="es-ES_tradnl" sz="2400" b="1" i="1" dirty="0" err="1"/>
              <a:t>systems</a:t>
            </a:r>
            <a:r>
              <a:rPr lang="es-ES_tradnl" sz="2400" b="1" i="1" dirty="0"/>
              <a:t> </a:t>
            </a:r>
            <a:r>
              <a:rPr lang="es-ES_tradnl" sz="2400" b="1" i="1" dirty="0" err="1"/>
              <a:t>for</a:t>
            </a:r>
            <a:r>
              <a:rPr lang="es-ES_tradnl" sz="2400" b="1" i="1" dirty="0"/>
              <a:t> </a:t>
            </a:r>
            <a:r>
              <a:rPr lang="es-ES_tradnl" sz="2400" b="1" i="1" dirty="0" err="1"/>
              <a:t>development</a:t>
            </a:r>
            <a:r>
              <a:rPr lang="es-ES_tradnl" sz="2400" b="1" i="1" dirty="0"/>
              <a:t> of </a:t>
            </a:r>
            <a:r>
              <a:rPr lang="es-ES_tradnl" sz="2400" b="1" i="1" dirty="0" err="1"/>
              <a:t>strategies</a:t>
            </a:r>
            <a:r>
              <a:rPr lang="es-ES_tradnl" sz="2400" b="1" i="1" dirty="0"/>
              <a:t> </a:t>
            </a:r>
            <a:r>
              <a:rPr lang="es-ES_tradnl" sz="2400" b="1" i="1" dirty="0" err="1"/>
              <a:t>relating</a:t>
            </a:r>
            <a:r>
              <a:rPr lang="es-ES_tradnl" sz="2400" b="1" i="1" dirty="0"/>
              <a:t> to </a:t>
            </a:r>
            <a:r>
              <a:rPr lang="es-ES_tradnl" sz="2400" b="1" i="1" dirty="0" err="1"/>
              <a:t>the</a:t>
            </a:r>
            <a:r>
              <a:rPr lang="es-ES_tradnl" sz="2400" b="1" i="1" dirty="0"/>
              <a:t> </a:t>
            </a:r>
            <a:r>
              <a:rPr lang="es-ES_tradnl" sz="2400" b="1" i="1" dirty="0" err="1"/>
              <a:t>conservation</a:t>
            </a:r>
            <a:r>
              <a:rPr lang="es-ES_tradnl" sz="2400" b="1" i="1" dirty="0"/>
              <a:t> and use of animal </a:t>
            </a:r>
            <a:r>
              <a:rPr lang="es-ES_tradnl" sz="2400" b="1" i="1" dirty="0" err="1" smtClean="0"/>
              <a:t>genetics</a:t>
            </a:r>
            <a:r>
              <a:rPr lang="es-ES_tradnl" sz="2400" b="1" i="1" dirty="0" smtClean="0"/>
              <a:t> </a:t>
            </a:r>
            <a:r>
              <a:rPr lang="es-ES_tradnl" sz="2400" b="1" i="1" dirty="0" err="1"/>
              <a:t>resources</a:t>
            </a:r>
            <a:r>
              <a:rPr lang="en-GB" sz="2400" b="1" i="1" dirty="0"/>
              <a:t/>
            </a:r>
            <a:br>
              <a:rPr lang="en-GB" sz="2400" b="1" i="1" dirty="0"/>
            </a:br>
            <a:endParaRPr lang="en-US" sz="2400" dirty="0"/>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664745" y="5941498"/>
            <a:ext cx="689094" cy="634969"/>
          </a:xfrm>
          <a:prstGeom prst="rect">
            <a:avLst/>
          </a:prstGeom>
          <a:noFill/>
          <a:ln>
            <a:noFill/>
          </a:ln>
        </p:spPr>
      </p:pic>
      <p:graphicFrame>
        <p:nvGraphicFramePr>
          <p:cNvPr id="8" name="Table 7"/>
          <p:cNvGraphicFramePr>
            <a:graphicFrameLocks noGrp="1"/>
          </p:cNvGraphicFramePr>
          <p:nvPr/>
        </p:nvGraphicFramePr>
        <p:xfrm>
          <a:off x="2889881" y="5961155"/>
          <a:ext cx="6802759" cy="443466"/>
        </p:xfrm>
        <a:graphic>
          <a:graphicData uri="http://schemas.openxmlformats.org/drawingml/2006/table">
            <a:tbl>
              <a:tblPr>
                <a:tableStyleId>{5C22544A-7EE6-4342-B048-85BDC9FD1C3A}</a:tableStyleId>
              </a:tblPr>
              <a:tblGrid>
                <a:gridCol w="3997829"/>
                <a:gridCol w="2804930"/>
              </a:tblGrid>
              <a:tr h="443466">
                <a:tc>
                  <a:txBody>
                    <a:bodyPr/>
                    <a:lstStyle/>
                    <a:p>
                      <a:pPr algn="l" fontAlgn="b"/>
                      <a:r>
                        <a:rPr lang="en-US" sz="1800" b="1" u="none" strike="noStrike" dirty="0">
                          <a:effectLst/>
                        </a:rPr>
                        <a:t>Cluster </a:t>
                      </a:r>
                      <a:r>
                        <a:rPr lang="en-US" sz="1800" b="1" u="none" strike="noStrike" dirty="0" smtClean="0">
                          <a:effectLst/>
                        </a:rPr>
                        <a:t>1  Funding 2017</a:t>
                      </a:r>
                      <a:endParaRPr lang="en-US" sz="1800" b="1" i="0" u="none" strike="noStrike" dirty="0">
                        <a:solidFill>
                          <a:srgbClr val="000000"/>
                        </a:solidFill>
                        <a:effectLst/>
                        <a:latin typeface="Calibri" charset="0"/>
                      </a:endParaRPr>
                    </a:p>
                  </a:txBody>
                  <a:tcPr marL="0" marR="0" marT="0" marB="0" anchor="b"/>
                </a:tc>
                <a:tc>
                  <a:txBody>
                    <a:bodyPr/>
                    <a:lstStyle/>
                    <a:p>
                      <a:pPr algn="l" fontAlgn="b"/>
                      <a:r>
                        <a:rPr lang="hr-HR" sz="1600" b="1" u="none" strike="noStrike" dirty="0" smtClean="0">
                          <a:effectLst/>
                        </a:rPr>
                        <a:t>1,4</a:t>
                      </a:r>
                      <a:r>
                        <a:rPr lang="hr-HR" sz="1600" b="1" u="none" strike="noStrike" baseline="0" dirty="0" smtClean="0">
                          <a:effectLst/>
                        </a:rPr>
                        <a:t> M. W1/W2, 2.4 M. </a:t>
                      </a:r>
                      <a:r>
                        <a:rPr lang="hr-HR" sz="1600" b="1" u="none" strike="noStrike" baseline="0" dirty="0" err="1" smtClean="0">
                          <a:effectLst/>
                        </a:rPr>
                        <a:t>Bilateral</a:t>
                      </a:r>
                      <a:endParaRPr lang="hr-HR" sz="1600" b="1" u="none" strike="noStrike" dirty="0" smtClean="0">
                        <a:effectLst/>
                      </a:endParaRPr>
                    </a:p>
                  </a:txBody>
                  <a:tcPr marL="0" marR="0" marT="0" marB="0" anchor="b"/>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555260688"/>
              </p:ext>
            </p:extLst>
          </p:nvPr>
        </p:nvGraphicFramePr>
        <p:xfrm>
          <a:off x="838200" y="1561528"/>
          <a:ext cx="8403055" cy="2100848"/>
        </p:xfrm>
        <a:graphic>
          <a:graphicData uri="http://schemas.openxmlformats.org/drawingml/2006/table">
            <a:tbl>
              <a:tblPr>
                <a:tableStyleId>{5C22544A-7EE6-4342-B048-85BDC9FD1C3A}</a:tableStyleId>
              </a:tblPr>
              <a:tblGrid>
                <a:gridCol w="8403055"/>
              </a:tblGrid>
              <a:tr h="628291">
                <a:tc>
                  <a:txBody>
                    <a:bodyPr/>
                    <a:lstStyle/>
                    <a:p>
                      <a:pPr algn="ctr" fontAlgn="ctr"/>
                      <a:r>
                        <a:rPr lang="en-US" sz="2400" u="none" strike="noStrike" dirty="0" smtClean="0">
                          <a:effectLst/>
                        </a:rPr>
                        <a:t>2022 </a:t>
                      </a:r>
                      <a:r>
                        <a:rPr lang="en-US" sz="2400" u="none" strike="noStrike" dirty="0">
                          <a:effectLst/>
                        </a:rPr>
                        <a:t>Outcome</a:t>
                      </a:r>
                      <a:endParaRPr lang="en-US" sz="2400" b="1" i="0" u="none" strike="noStrike" dirty="0">
                        <a:solidFill>
                          <a:srgbClr val="000000"/>
                        </a:solidFill>
                        <a:effectLst/>
                        <a:latin typeface="Calibri" charset="0"/>
                      </a:endParaRPr>
                    </a:p>
                  </a:txBody>
                  <a:tcPr marL="6350" marR="6350" marT="6350" marB="0" anchor="ctr"/>
                </a:tc>
              </a:tr>
              <a:tr h="1472557">
                <a:tc>
                  <a:txBody>
                    <a:bodyPr/>
                    <a:lstStyle/>
                    <a:p>
                      <a:pPr algn="l" fontAlgn="ctr"/>
                      <a:r>
                        <a:rPr lang="en-US" sz="2000" b="1" u="none" strike="noStrike" dirty="0">
                          <a:solidFill>
                            <a:srgbClr val="2F23BD"/>
                          </a:solidFill>
                          <a:effectLst/>
                        </a:rPr>
                        <a:t>Data on livestock diversity and systems</a:t>
                      </a:r>
                      <a:r>
                        <a:rPr lang="en-US" sz="2000" u="none" strike="noStrike" dirty="0">
                          <a:effectLst/>
                        </a:rPr>
                        <a:t>, including from a gendered lens, </a:t>
                      </a:r>
                      <a:r>
                        <a:rPr lang="en-US" sz="2000" b="1" u="none" strike="noStrike" dirty="0">
                          <a:effectLst/>
                        </a:rPr>
                        <a:t>used to develop or refine</a:t>
                      </a:r>
                      <a:r>
                        <a:rPr lang="en-US" sz="2000" u="none" strike="noStrike" dirty="0">
                          <a:effectLst/>
                        </a:rPr>
                        <a:t> genetic improvement and / or conservation strategies by policymakers, national research and development partners, and the private sector, in 5 CRP priority countries and other locations.</a:t>
                      </a:r>
                      <a:endParaRPr lang="en-US" sz="2000" b="0" i="0" u="none" strike="noStrike" dirty="0">
                        <a:solidFill>
                          <a:srgbClr val="000000"/>
                        </a:solidFill>
                        <a:effectLst/>
                        <a:latin typeface="Calibri" charset="0"/>
                      </a:endParaRPr>
                    </a:p>
                  </a:txBody>
                  <a:tcPr marL="6350" marR="6350" marT="6350" marB="0" anchor="ct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563737206"/>
              </p:ext>
            </p:extLst>
          </p:nvPr>
        </p:nvGraphicFramePr>
        <p:xfrm>
          <a:off x="838200" y="3948430"/>
          <a:ext cx="8403055" cy="1358900"/>
        </p:xfrm>
        <a:graphic>
          <a:graphicData uri="http://schemas.openxmlformats.org/drawingml/2006/table">
            <a:tbl>
              <a:tblPr>
                <a:tableStyleId>{5C22544A-7EE6-4342-B048-85BDC9FD1C3A}</a:tableStyleId>
              </a:tblPr>
              <a:tblGrid>
                <a:gridCol w="8403055"/>
              </a:tblGrid>
              <a:tr h="406400">
                <a:tc>
                  <a:txBody>
                    <a:bodyPr/>
                    <a:lstStyle/>
                    <a:p>
                      <a:pPr algn="ctr" fontAlgn="ctr"/>
                      <a:r>
                        <a:rPr lang="en-US" sz="2000" u="none" strike="noStrike" dirty="0">
                          <a:effectLst/>
                        </a:rPr>
                        <a:t>CoA / Key </a:t>
                      </a:r>
                      <a:r>
                        <a:rPr lang="en-US" sz="2000" u="none" strike="noStrike" dirty="0" smtClean="0">
                          <a:effectLst/>
                        </a:rPr>
                        <a:t>Outputs 2017 (POWB)</a:t>
                      </a:r>
                      <a:endParaRPr lang="en-US" sz="2000" b="1" i="0" u="none" strike="noStrike" dirty="0">
                        <a:solidFill>
                          <a:srgbClr val="000000"/>
                        </a:solidFill>
                        <a:effectLst/>
                        <a:latin typeface="Calibri" charset="0"/>
                      </a:endParaRPr>
                    </a:p>
                  </a:txBody>
                  <a:tcPr marL="6350" marR="6350" marT="6350" marB="0" anchor="ctr"/>
                </a:tc>
              </a:tr>
              <a:tr h="952500">
                <a:tc>
                  <a:txBody>
                    <a:bodyPr/>
                    <a:lstStyle/>
                    <a:p>
                      <a:pPr algn="just" fontAlgn="ctr"/>
                      <a:r>
                        <a:rPr lang="en-US" sz="2000" b="1" u="none" strike="noStrike" dirty="0">
                          <a:solidFill>
                            <a:srgbClr val="FF0000"/>
                          </a:solidFill>
                          <a:effectLst/>
                        </a:rPr>
                        <a:t>(</a:t>
                      </a:r>
                      <a:r>
                        <a:rPr lang="en-US" sz="2000" b="1" u="none" strike="noStrike" dirty="0" err="1">
                          <a:solidFill>
                            <a:srgbClr val="FF0000"/>
                          </a:solidFill>
                          <a:effectLst/>
                        </a:rPr>
                        <a:t>i</a:t>
                      </a:r>
                      <a:r>
                        <a:rPr lang="en-US" sz="2000" b="1" u="none" strike="noStrike" dirty="0">
                          <a:solidFill>
                            <a:srgbClr val="FF0000"/>
                          </a:solidFill>
                          <a:effectLst/>
                        </a:rPr>
                        <a:t>) Availability of new datasets and/or knowledge on phenotypes, genotypes and agro-systems characteristics (chicken, small ruminants, cattle), including steps towards integration of these information in single database (DAGRIS)</a:t>
                      </a:r>
                      <a:endParaRPr lang="en-US" sz="2000" b="1" i="0" u="none" strike="noStrike" dirty="0">
                        <a:solidFill>
                          <a:srgbClr val="FF0000"/>
                        </a:solidFill>
                        <a:effectLst/>
                        <a:latin typeface="Calibri" charset="0"/>
                      </a:endParaRPr>
                    </a:p>
                  </a:txBody>
                  <a:tcPr marL="6350" marR="6350" marT="6350" marB="0" anchor="ctr"/>
                </a:tc>
              </a:tr>
            </a:tbl>
          </a:graphicData>
        </a:graphic>
      </p:graphicFrame>
    </p:spTree>
    <p:extLst>
      <p:ext uri="{BB962C8B-B14F-4D97-AF65-F5344CB8AC3E}">
        <p14:creationId xmlns:p14="http://schemas.microsoft.com/office/powerpoint/2010/main" val="14999926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2264" y="470916"/>
            <a:ext cx="8229600" cy="1143000"/>
          </a:xfrm>
        </p:spPr>
        <p:txBody>
          <a:bodyPr>
            <a:noAutofit/>
          </a:bodyPr>
          <a:lstStyle/>
          <a:p>
            <a:pPr algn="ctr"/>
            <a:r>
              <a:rPr lang="es-ES_tradnl" sz="2800" b="1" i="1" dirty="0" err="1"/>
              <a:t>Cluster</a:t>
            </a:r>
            <a:r>
              <a:rPr lang="es-ES_tradnl" sz="2800" b="1" i="1" dirty="0"/>
              <a:t> of </a:t>
            </a:r>
            <a:r>
              <a:rPr lang="es-ES_tradnl" sz="2800" b="1" i="1" dirty="0" err="1" smtClean="0"/>
              <a:t>Activities</a:t>
            </a:r>
            <a:r>
              <a:rPr lang="es-ES_tradnl" sz="2800" b="1" i="1" dirty="0" smtClean="0"/>
              <a:t> (</a:t>
            </a:r>
            <a:r>
              <a:rPr lang="es-ES_tradnl" sz="2800" b="1" i="1" dirty="0" err="1" smtClean="0"/>
              <a:t>CoA</a:t>
            </a:r>
            <a:r>
              <a:rPr lang="es-ES_tradnl" sz="2800" b="1" i="1" dirty="0" smtClean="0"/>
              <a:t>) 2</a:t>
            </a:r>
            <a:br>
              <a:rPr lang="es-ES_tradnl" sz="2800" b="1" i="1" dirty="0" smtClean="0"/>
            </a:br>
            <a:r>
              <a:rPr lang="es-ES_tradnl" sz="2800" b="1" i="1" dirty="0" err="1" smtClean="0"/>
              <a:t>Improved</a:t>
            </a:r>
            <a:r>
              <a:rPr lang="es-ES_tradnl" sz="2800" b="1" i="1" dirty="0" smtClean="0"/>
              <a:t> </a:t>
            </a:r>
            <a:r>
              <a:rPr lang="es-ES_tradnl" sz="2800" b="1" i="1" dirty="0" err="1"/>
              <a:t>breeds</a:t>
            </a:r>
            <a:r>
              <a:rPr lang="es-ES_tradnl" sz="2800" b="1" i="1" dirty="0"/>
              <a:t> of </a:t>
            </a:r>
            <a:r>
              <a:rPr lang="es-ES_tradnl" sz="2800" b="1" i="1" dirty="0" err="1"/>
              <a:t>livestock</a:t>
            </a:r>
            <a:endParaRPr lang="en-GB" sz="2800" b="1" i="1" dirty="0"/>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664745" y="5941498"/>
            <a:ext cx="689094" cy="634969"/>
          </a:xfrm>
          <a:prstGeom prst="rect">
            <a:avLst/>
          </a:prstGeom>
          <a:noFill/>
          <a:ln>
            <a:noFill/>
          </a:ln>
        </p:spPr>
      </p:pic>
      <p:sp>
        <p:nvSpPr>
          <p:cNvPr id="6" name="TextBox 5"/>
          <p:cNvSpPr txBox="1"/>
          <p:nvPr/>
        </p:nvSpPr>
        <p:spPr>
          <a:xfrm>
            <a:off x="1161958" y="1983376"/>
            <a:ext cx="7985376" cy="3046988"/>
          </a:xfrm>
          <a:prstGeom prst="rect">
            <a:avLst/>
          </a:prstGeom>
          <a:noFill/>
        </p:spPr>
        <p:txBody>
          <a:bodyPr wrap="square" rtlCol="0">
            <a:spAutoFit/>
          </a:bodyPr>
          <a:lstStyle/>
          <a:p>
            <a:pPr algn="ctr"/>
            <a:r>
              <a:rPr lang="en-US" sz="2400" i="1" dirty="0">
                <a:solidFill>
                  <a:srgbClr val="2F23BD"/>
                </a:solidFill>
              </a:rPr>
              <a:t>A</a:t>
            </a:r>
            <a:r>
              <a:rPr lang="en-US" sz="2400" i="1" dirty="0">
                <a:solidFill>
                  <a:srgbClr val="2F23BD"/>
                </a:solidFill>
              </a:rPr>
              <a:t>ims </a:t>
            </a:r>
            <a:r>
              <a:rPr lang="en-US" sz="2400" i="1" dirty="0">
                <a:solidFill>
                  <a:srgbClr val="2F23BD"/>
                </a:solidFill>
              </a:rPr>
              <a:t>to promote or develop superior </a:t>
            </a:r>
            <a:r>
              <a:rPr lang="en-US" sz="2400" i="1" dirty="0">
                <a:solidFill>
                  <a:srgbClr val="2F23BD"/>
                </a:solidFill>
              </a:rPr>
              <a:t>genetics that </a:t>
            </a:r>
            <a:r>
              <a:rPr lang="en-US" sz="2400" i="1" dirty="0">
                <a:solidFill>
                  <a:srgbClr val="2F23BD"/>
                </a:solidFill>
              </a:rPr>
              <a:t>fit the needs and preferences of women and men livestock </a:t>
            </a:r>
            <a:r>
              <a:rPr lang="en-US" sz="2400" i="1" dirty="0">
                <a:solidFill>
                  <a:srgbClr val="2F23BD"/>
                </a:solidFill>
              </a:rPr>
              <a:t>keepers</a:t>
            </a:r>
            <a:r>
              <a:rPr lang="en-US" sz="2400" i="1" dirty="0">
                <a:solidFill>
                  <a:srgbClr val="2F23BD"/>
                </a:solidFill>
              </a:rPr>
              <a:t> </a:t>
            </a:r>
            <a:r>
              <a:rPr lang="en-US" sz="2400" i="1" dirty="0">
                <a:solidFill>
                  <a:srgbClr val="2F23BD"/>
                </a:solidFill>
              </a:rPr>
              <a:t>and consumers</a:t>
            </a:r>
            <a:r>
              <a:rPr lang="en-US" sz="2400" i="1" dirty="0" smtClean="0"/>
              <a:t>.</a:t>
            </a:r>
            <a:r>
              <a:rPr lang="en-US" sz="2400" b="1" i="1" dirty="0">
                <a:solidFill>
                  <a:srgbClr val="2F23BD"/>
                </a:solidFill>
              </a:rPr>
              <a:t> Approach tailored to the livestock species, system characteristics and stakeholder requirements of specific production systems</a:t>
            </a:r>
            <a:r>
              <a:rPr lang="en-US" sz="2400" i="1" dirty="0" smtClean="0"/>
              <a:t>. </a:t>
            </a:r>
            <a:r>
              <a:rPr lang="en-US" sz="2400" i="1" dirty="0"/>
              <a:t>Options include </a:t>
            </a:r>
            <a:r>
              <a:rPr lang="en-US" sz="2400" i="1" dirty="0"/>
              <a:t>within </a:t>
            </a:r>
            <a:r>
              <a:rPr lang="en-US" sz="2400" i="1" dirty="0"/>
              <a:t>breed improvement programs, breeds substitution and the introduction of improved breeds </a:t>
            </a:r>
            <a:r>
              <a:rPr lang="en-US" sz="2400" i="1" dirty="0"/>
              <a:t>(pure</a:t>
            </a:r>
            <a:r>
              <a:rPr lang="en-US" sz="2400" i="1" dirty="0"/>
              <a:t>-</a:t>
            </a:r>
            <a:r>
              <a:rPr lang="en-US" sz="2400" i="1" dirty="0"/>
              <a:t>breeds </a:t>
            </a:r>
            <a:r>
              <a:rPr lang="en-US" sz="2400" i="1" dirty="0"/>
              <a:t>or </a:t>
            </a:r>
            <a:r>
              <a:rPr lang="en-US" sz="2400" i="1" dirty="0"/>
              <a:t>crossed) </a:t>
            </a:r>
            <a:r>
              <a:rPr lang="en-US" sz="2400" i="1" dirty="0"/>
              <a:t>for pilot testing and scaling up, </a:t>
            </a:r>
            <a:r>
              <a:rPr lang="en-US" sz="2400" i="1" dirty="0"/>
              <a:t>creation </a:t>
            </a:r>
            <a:r>
              <a:rPr lang="en-US" sz="2400" i="1" dirty="0"/>
              <a:t>of improved </a:t>
            </a:r>
            <a:r>
              <a:rPr lang="en-US" sz="2400" i="1" dirty="0"/>
              <a:t>breed. </a:t>
            </a:r>
            <a:endParaRPr lang="en-GB" sz="2400" i="1" dirty="0"/>
          </a:p>
        </p:txBody>
      </p:sp>
    </p:spTree>
    <p:extLst>
      <p:ext uri="{BB962C8B-B14F-4D97-AF65-F5344CB8AC3E}">
        <p14:creationId xmlns:p14="http://schemas.microsoft.com/office/powerpoint/2010/main" val="21354712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664745" y="5941498"/>
            <a:ext cx="689094" cy="634969"/>
          </a:xfrm>
          <a:prstGeom prst="rect">
            <a:avLst/>
          </a:prstGeom>
          <a:noFill/>
          <a:ln>
            <a:noFill/>
          </a:ln>
        </p:spPr>
      </p:pic>
      <p:graphicFrame>
        <p:nvGraphicFramePr>
          <p:cNvPr id="8" name="Table 7"/>
          <p:cNvGraphicFramePr>
            <a:graphicFrameLocks noGrp="1"/>
          </p:cNvGraphicFramePr>
          <p:nvPr>
            <p:extLst>
              <p:ext uri="{D42A27DB-BD31-4B8C-83A1-F6EECF244321}">
                <p14:modId xmlns:p14="http://schemas.microsoft.com/office/powerpoint/2010/main" val="1546874937"/>
              </p:ext>
            </p:extLst>
          </p:nvPr>
        </p:nvGraphicFramePr>
        <p:xfrm>
          <a:off x="2867021" y="5839898"/>
          <a:ext cx="3453567" cy="487680"/>
        </p:xfrm>
        <a:graphic>
          <a:graphicData uri="http://schemas.openxmlformats.org/drawingml/2006/table">
            <a:tbl>
              <a:tblPr>
                <a:tableStyleId>{5C22544A-7EE6-4342-B048-85BDC9FD1C3A}</a:tableStyleId>
              </a:tblPr>
              <a:tblGrid>
                <a:gridCol w="2029584"/>
                <a:gridCol w="1423983"/>
              </a:tblGrid>
              <a:tr h="443466">
                <a:tc>
                  <a:txBody>
                    <a:bodyPr/>
                    <a:lstStyle/>
                    <a:p>
                      <a:pPr algn="l" fontAlgn="b"/>
                      <a:r>
                        <a:rPr lang="en-US" sz="1600" b="1" u="none" strike="noStrike" dirty="0">
                          <a:effectLst/>
                        </a:rPr>
                        <a:t>Cluster </a:t>
                      </a:r>
                      <a:r>
                        <a:rPr lang="en-US" sz="1600" b="1" u="none" strike="noStrike" dirty="0" smtClean="0">
                          <a:effectLst/>
                        </a:rPr>
                        <a:t>2 Funding 2017</a:t>
                      </a:r>
                      <a:endParaRPr lang="en-US" sz="1600" b="1" i="0" u="none" strike="noStrike" dirty="0">
                        <a:solidFill>
                          <a:srgbClr val="000000"/>
                        </a:solidFill>
                        <a:effectLst/>
                        <a:latin typeface="Calibri" charset="0"/>
                      </a:endParaRPr>
                    </a:p>
                  </a:txBody>
                  <a:tcPr marL="0" marR="0" marT="0" marB="0" anchor="b"/>
                </a:tc>
                <a:tc>
                  <a:txBody>
                    <a:bodyPr/>
                    <a:lstStyle/>
                    <a:p>
                      <a:pPr algn="r" fontAlgn="b"/>
                      <a:r>
                        <a:rPr lang="is-IS" sz="1600" b="1" i="0" u="none" strike="noStrike" dirty="0" smtClean="0">
                          <a:solidFill>
                            <a:srgbClr val="000000"/>
                          </a:solidFill>
                          <a:effectLst/>
                          <a:latin typeface="Calibri" charset="0"/>
                        </a:rPr>
                        <a:t>1,440,000 US$ W1/W2</a:t>
                      </a:r>
                      <a:endParaRPr lang="is-IS" sz="1600" b="1" i="0" u="none" strike="noStrike" dirty="0">
                        <a:solidFill>
                          <a:srgbClr val="000000"/>
                        </a:solidFill>
                        <a:effectLst/>
                        <a:latin typeface="Calibri" charset="0"/>
                      </a:endParaRPr>
                    </a:p>
                  </a:txBody>
                  <a:tcPr marL="0" marR="0" marT="0" marB="0" anchor="b"/>
                </a:tc>
              </a:tr>
            </a:tbl>
          </a:graphicData>
        </a:graphic>
      </p:graphicFrame>
      <p:graphicFrame>
        <p:nvGraphicFramePr>
          <p:cNvPr id="11" name="Table 10"/>
          <p:cNvGraphicFramePr>
            <a:graphicFrameLocks noGrp="1"/>
          </p:cNvGraphicFramePr>
          <p:nvPr>
            <p:extLst>
              <p:ext uri="{D42A27DB-BD31-4B8C-83A1-F6EECF244321}">
                <p14:modId xmlns:p14="http://schemas.microsoft.com/office/powerpoint/2010/main" val="1928483593"/>
              </p:ext>
            </p:extLst>
          </p:nvPr>
        </p:nvGraphicFramePr>
        <p:xfrm>
          <a:off x="838200" y="1256728"/>
          <a:ext cx="8403055" cy="2100848"/>
        </p:xfrm>
        <a:graphic>
          <a:graphicData uri="http://schemas.openxmlformats.org/drawingml/2006/table">
            <a:tbl>
              <a:tblPr>
                <a:tableStyleId>{5C22544A-7EE6-4342-B048-85BDC9FD1C3A}</a:tableStyleId>
              </a:tblPr>
              <a:tblGrid>
                <a:gridCol w="8403055"/>
              </a:tblGrid>
              <a:tr h="628291">
                <a:tc>
                  <a:txBody>
                    <a:bodyPr/>
                    <a:lstStyle/>
                    <a:p>
                      <a:pPr algn="ctr" fontAlgn="ctr"/>
                      <a:r>
                        <a:rPr lang="en-US" sz="2400" u="none" strike="noStrike" dirty="0" smtClean="0">
                          <a:effectLst/>
                        </a:rPr>
                        <a:t>2022 </a:t>
                      </a:r>
                      <a:r>
                        <a:rPr lang="en-US" sz="2400" u="none" strike="noStrike" dirty="0">
                          <a:effectLst/>
                        </a:rPr>
                        <a:t>Outcome</a:t>
                      </a:r>
                      <a:endParaRPr lang="en-US" sz="2400" b="1" i="0" u="none" strike="noStrike" dirty="0">
                        <a:solidFill>
                          <a:srgbClr val="000000"/>
                        </a:solidFill>
                        <a:effectLst/>
                        <a:latin typeface="Calibri" charset="0"/>
                      </a:endParaRPr>
                    </a:p>
                  </a:txBody>
                  <a:tcPr marL="6350" marR="6350" marT="6350" marB="0" anchor="ctr"/>
                </a:tc>
              </a:tr>
              <a:tr h="1472557">
                <a:tc>
                  <a:txBody>
                    <a:bodyPr/>
                    <a:lstStyle/>
                    <a:p>
                      <a:pPr algn="l" fontAlgn="ctr"/>
                      <a:r>
                        <a:rPr lang="en-US" sz="2000" b="1" i="0" u="none" strike="noStrike" dirty="0" smtClean="0">
                          <a:solidFill>
                            <a:srgbClr val="2F23BD"/>
                          </a:solidFill>
                          <a:effectLst/>
                          <a:latin typeface="Calibri" charset="0"/>
                        </a:rPr>
                        <a:t>Genetic</a:t>
                      </a:r>
                      <a:r>
                        <a:rPr lang="en-US" sz="2000" b="0" i="0" u="none" strike="noStrike" dirty="0" smtClean="0">
                          <a:solidFill>
                            <a:srgbClr val="2F23BD"/>
                          </a:solidFill>
                          <a:effectLst/>
                          <a:latin typeface="Calibri" charset="0"/>
                        </a:rPr>
                        <a:t> </a:t>
                      </a:r>
                      <a:r>
                        <a:rPr lang="en-US" sz="2000" b="1" i="0" u="none" strike="noStrike" dirty="0" smtClean="0">
                          <a:solidFill>
                            <a:srgbClr val="2F23BD"/>
                          </a:solidFill>
                          <a:effectLst/>
                          <a:latin typeface="Calibri" charset="0"/>
                        </a:rPr>
                        <a:t>improvement</a:t>
                      </a:r>
                      <a:r>
                        <a:rPr lang="en-US" sz="2000" b="0" i="0" u="none" strike="noStrike" dirty="0" smtClean="0">
                          <a:solidFill>
                            <a:srgbClr val="2F23BD"/>
                          </a:solidFill>
                          <a:effectLst/>
                          <a:latin typeface="Calibri" charset="0"/>
                        </a:rPr>
                        <a:t> </a:t>
                      </a:r>
                      <a:r>
                        <a:rPr lang="en-US" sz="2000" b="1" i="0" u="none" strike="noStrike" dirty="0" smtClean="0">
                          <a:solidFill>
                            <a:srgbClr val="2F23BD"/>
                          </a:solidFill>
                          <a:effectLst/>
                          <a:latin typeface="Calibri" charset="0"/>
                        </a:rPr>
                        <a:t>strategies</a:t>
                      </a:r>
                      <a:r>
                        <a:rPr lang="en-US" sz="2000" b="0" i="0" u="none" strike="noStrike" dirty="0" smtClean="0">
                          <a:solidFill>
                            <a:srgbClr val="2F23BD"/>
                          </a:solidFill>
                          <a:effectLst/>
                          <a:latin typeface="Calibri" charset="0"/>
                        </a:rPr>
                        <a:t> </a:t>
                      </a:r>
                      <a:r>
                        <a:rPr lang="en-US" sz="2000" b="0" i="0" u="none" strike="noStrike" dirty="0" smtClean="0">
                          <a:solidFill>
                            <a:srgbClr val="000000"/>
                          </a:solidFill>
                          <a:effectLst/>
                          <a:latin typeface="Calibri" charset="0"/>
                        </a:rPr>
                        <a:t>for improved livestock genetics </a:t>
                      </a:r>
                      <a:r>
                        <a:rPr lang="en-US" sz="2000" b="1" i="0" u="none" strike="noStrike" dirty="0" smtClean="0">
                          <a:solidFill>
                            <a:srgbClr val="2F23BD"/>
                          </a:solidFill>
                          <a:effectLst/>
                          <a:latin typeface="Calibri" charset="0"/>
                        </a:rPr>
                        <a:t>implemented</a:t>
                      </a:r>
                      <a:r>
                        <a:rPr lang="en-US" sz="2000" b="0" i="0" u="none" strike="noStrike" dirty="0" smtClean="0">
                          <a:solidFill>
                            <a:srgbClr val="2F23BD"/>
                          </a:solidFill>
                          <a:effectLst/>
                          <a:latin typeface="Calibri" charset="0"/>
                        </a:rPr>
                        <a:t> </a:t>
                      </a:r>
                      <a:r>
                        <a:rPr lang="en-US" sz="2000" b="0" i="0" u="none" strike="noStrike" dirty="0" smtClean="0">
                          <a:solidFill>
                            <a:srgbClr val="000000"/>
                          </a:solidFill>
                          <a:effectLst/>
                          <a:latin typeface="Calibri" charset="0"/>
                        </a:rPr>
                        <a:t>by national research and development partners, and the private sector in 6 CRP priority countries and other locations. </a:t>
                      </a:r>
                      <a:endParaRPr lang="en-US" sz="2000" b="0" i="0" u="none" strike="noStrike" dirty="0">
                        <a:solidFill>
                          <a:srgbClr val="000000"/>
                        </a:solidFill>
                        <a:effectLst/>
                        <a:latin typeface="Calibri" charset="0"/>
                      </a:endParaRPr>
                    </a:p>
                  </a:txBody>
                  <a:tcPr marL="6350" marR="6350" marT="6350" marB="0" anchor="ct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192754411"/>
              </p:ext>
            </p:extLst>
          </p:nvPr>
        </p:nvGraphicFramePr>
        <p:xfrm>
          <a:off x="838200" y="3620135"/>
          <a:ext cx="8403055" cy="2241550"/>
        </p:xfrm>
        <a:graphic>
          <a:graphicData uri="http://schemas.openxmlformats.org/drawingml/2006/table">
            <a:tbl>
              <a:tblPr>
                <a:tableStyleId>{5C22544A-7EE6-4342-B048-85BDC9FD1C3A}</a:tableStyleId>
              </a:tblPr>
              <a:tblGrid>
                <a:gridCol w="8403055"/>
              </a:tblGrid>
              <a:tr h="406400">
                <a:tc>
                  <a:txBody>
                    <a:bodyPr/>
                    <a:lstStyle/>
                    <a:p>
                      <a:pPr algn="ctr" fontAlgn="ctr"/>
                      <a:r>
                        <a:rPr lang="en-US" sz="2000" u="none" strike="noStrike" dirty="0">
                          <a:effectLst/>
                        </a:rPr>
                        <a:t>CoA / Key </a:t>
                      </a:r>
                      <a:r>
                        <a:rPr lang="en-US" sz="2000" u="none" strike="noStrike" dirty="0" smtClean="0">
                          <a:effectLst/>
                        </a:rPr>
                        <a:t>Outputs 2017 (POWB)</a:t>
                      </a:r>
                      <a:endParaRPr lang="en-US" sz="2000" b="1" i="0" u="none" strike="noStrike" dirty="0">
                        <a:solidFill>
                          <a:srgbClr val="000000"/>
                        </a:solidFill>
                        <a:effectLst/>
                        <a:latin typeface="Calibri" charset="0"/>
                      </a:endParaRPr>
                    </a:p>
                  </a:txBody>
                  <a:tcPr marL="6350" marR="6350" marT="6350" marB="0" anchor="ctr"/>
                </a:tc>
              </a:tr>
              <a:tr h="952500">
                <a:tc>
                  <a:txBody>
                    <a:bodyPr/>
                    <a:lstStyle/>
                    <a:p>
                      <a:pPr algn="just" fontAlgn="ctr"/>
                      <a:r>
                        <a:rPr lang="en-US" sz="2000" b="1" i="0" u="none" strike="noStrike" dirty="0" smtClean="0">
                          <a:solidFill>
                            <a:srgbClr val="FF0000"/>
                          </a:solidFill>
                          <a:effectLst/>
                          <a:latin typeface="Calibri" charset="0"/>
                        </a:rPr>
                        <a:t>(ii) Improved breeding schemes (CBBP and chicken)</a:t>
                      </a:r>
                      <a:r>
                        <a:rPr lang="en-US" sz="2000" b="1" i="0" u="none" strike="noStrike" baseline="0" dirty="0" smtClean="0">
                          <a:solidFill>
                            <a:srgbClr val="FF0000"/>
                          </a:solidFill>
                          <a:effectLst/>
                          <a:latin typeface="Calibri" charset="0"/>
                        </a:rPr>
                        <a:t> (Gender/Youth Dimension)</a:t>
                      </a:r>
                      <a:r>
                        <a:rPr lang="en-US" sz="2000" b="1" i="0" u="none" strike="noStrike" dirty="0" smtClean="0">
                          <a:solidFill>
                            <a:srgbClr val="FF0000"/>
                          </a:solidFill>
                          <a:effectLst/>
                          <a:latin typeface="Calibri" charset="0"/>
                        </a:rPr>
                        <a:t> (iii). identification of adaptive signature of selection at genome level to environmental challenges (e.g. climate (heat) and infectious diseases selection pressures (e.g. cattle) (</a:t>
                      </a:r>
                      <a:r>
                        <a:rPr lang="en-US" sz="2000" b="1" i="0" u="none" strike="noStrike" dirty="0" err="1" smtClean="0">
                          <a:solidFill>
                            <a:srgbClr val="FF0000"/>
                          </a:solidFill>
                          <a:effectLst/>
                          <a:latin typeface="Calibri" charset="0"/>
                        </a:rPr>
                        <a:t>CapDev</a:t>
                      </a:r>
                      <a:r>
                        <a:rPr lang="en-US" sz="2000" b="1" i="0" u="none" strike="noStrike" dirty="0" smtClean="0">
                          <a:solidFill>
                            <a:srgbClr val="FF0000"/>
                          </a:solidFill>
                          <a:effectLst/>
                          <a:latin typeface="Calibri" charset="0"/>
                        </a:rPr>
                        <a:t>)</a:t>
                      </a:r>
                      <a:r>
                        <a:rPr lang="en-US" sz="2000" b="1" i="0" u="none" strike="noStrike" baseline="0" dirty="0" smtClean="0">
                          <a:solidFill>
                            <a:srgbClr val="FF0000"/>
                          </a:solidFill>
                          <a:effectLst/>
                          <a:latin typeface="Calibri" charset="0"/>
                        </a:rPr>
                        <a:t> </a:t>
                      </a:r>
                      <a:r>
                        <a:rPr lang="en-US" sz="2000" b="1" i="0" u="none" strike="noStrike" dirty="0" smtClean="0">
                          <a:solidFill>
                            <a:srgbClr val="FF0000"/>
                          </a:solidFill>
                          <a:effectLst/>
                          <a:latin typeface="Calibri" charset="0"/>
                        </a:rPr>
                        <a:t>and (iv). New technologies (phenotypic platform, </a:t>
                      </a:r>
                      <a:r>
                        <a:rPr lang="en-US" sz="2000" b="1" i="0" u="none" strike="noStrike" dirty="0" err="1" smtClean="0">
                          <a:solidFill>
                            <a:srgbClr val="FF0000"/>
                          </a:solidFill>
                          <a:effectLst/>
                          <a:latin typeface="Calibri" charset="0"/>
                        </a:rPr>
                        <a:t>optimised</a:t>
                      </a:r>
                      <a:r>
                        <a:rPr lang="en-US" sz="2000" b="1" i="0" u="none" strike="noStrike" dirty="0" smtClean="0">
                          <a:solidFill>
                            <a:srgbClr val="FF0000"/>
                          </a:solidFill>
                          <a:effectLst/>
                          <a:latin typeface="Calibri" charset="0"/>
                        </a:rPr>
                        <a:t> open-data kit (ODK) systems, genome editing protocols) (</a:t>
                      </a:r>
                      <a:r>
                        <a:rPr lang="en-US" sz="2000" b="1" i="0" u="none" strike="noStrike" dirty="0" err="1" smtClean="0">
                          <a:solidFill>
                            <a:srgbClr val="FF0000"/>
                          </a:solidFill>
                          <a:effectLst/>
                          <a:latin typeface="Calibri" charset="0"/>
                        </a:rPr>
                        <a:t>CapDEV</a:t>
                      </a:r>
                      <a:r>
                        <a:rPr lang="en-US" sz="2000" b="1" i="0" u="none" strike="noStrike" dirty="0" smtClean="0">
                          <a:solidFill>
                            <a:srgbClr val="FF0000"/>
                          </a:solidFill>
                          <a:effectLst/>
                          <a:latin typeface="Calibri" charset="0"/>
                        </a:rPr>
                        <a:t>)</a:t>
                      </a:r>
                      <a:endParaRPr lang="en-US" sz="2000" b="1" i="0" u="none" strike="noStrike" dirty="0">
                        <a:solidFill>
                          <a:srgbClr val="FF0000"/>
                        </a:solidFill>
                        <a:effectLst/>
                        <a:latin typeface="Calibri" charset="0"/>
                      </a:endParaRPr>
                    </a:p>
                  </a:txBody>
                  <a:tcPr marL="6350" marR="6350" marT="6350" marB="0" anchor="ctr"/>
                </a:tc>
              </a:tr>
            </a:tbl>
          </a:graphicData>
        </a:graphic>
      </p:graphicFrame>
      <p:sp>
        <p:nvSpPr>
          <p:cNvPr id="14" name="Title 1"/>
          <p:cNvSpPr txBox="1">
            <a:spLocks/>
          </p:cNvSpPr>
          <p:nvPr/>
        </p:nvSpPr>
        <p:spPr>
          <a:xfrm>
            <a:off x="862264" y="-47698"/>
            <a:ext cx="8229600" cy="1143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_tradnl" sz="2800" b="1" i="1" dirty="0" err="1" smtClean="0"/>
              <a:t>Cluster</a:t>
            </a:r>
            <a:r>
              <a:rPr lang="es-ES_tradnl" sz="2800" b="1" i="1" dirty="0" smtClean="0"/>
              <a:t> of </a:t>
            </a:r>
            <a:r>
              <a:rPr lang="es-ES_tradnl" sz="2800" b="1" i="1" dirty="0" err="1" smtClean="0"/>
              <a:t>Activities</a:t>
            </a:r>
            <a:r>
              <a:rPr lang="es-ES_tradnl" sz="2800" b="1" i="1" dirty="0" smtClean="0"/>
              <a:t> (</a:t>
            </a:r>
            <a:r>
              <a:rPr lang="es-ES_tradnl" sz="2800" b="1" i="1" dirty="0" err="1" smtClean="0"/>
              <a:t>CoA</a:t>
            </a:r>
            <a:r>
              <a:rPr lang="es-ES_tradnl" sz="2800" b="1" i="1" dirty="0" smtClean="0"/>
              <a:t>) 2</a:t>
            </a:r>
            <a:br>
              <a:rPr lang="es-ES_tradnl" sz="2800" b="1" i="1" dirty="0" smtClean="0"/>
            </a:br>
            <a:r>
              <a:rPr lang="es-ES_tradnl" sz="2800" b="1" i="1" dirty="0" err="1" smtClean="0"/>
              <a:t>Improved</a:t>
            </a:r>
            <a:r>
              <a:rPr lang="es-ES_tradnl" sz="2800" b="1" i="1" dirty="0" smtClean="0"/>
              <a:t> </a:t>
            </a:r>
            <a:r>
              <a:rPr lang="es-ES_tradnl" sz="2800" b="1" i="1" dirty="0" err="1" smtClean="0"/>
              <a:t>breeds</a:t>
            </a:r>
            <a:r>
              <a:rPr lang="es-ES_tradnl" sz="2800" b="1" i="1" dirty="0" smtClean="0"/>
              <a:t> of </a:t>
            </a:r>
            <a:r>
              <a:rPr lang="es-ES_tradnl" sz="2800" b="1" i="1" dirty="0" err="1" smtClean="0"/>
              <a:t>livestock</a:t>
            </a:r>
            <a:endParaRPr lang="en-GB" sz="2800" b="1" i="1" dirty="0"/>
          </a:p>
        </p:txBody>
      </p:sp>
    </p:spTree>
    <p:extLst>
      <p:ext uri="{BB962C8B-B14F-4D97-AF65-F5344CB8AC3E}">
        <p14:creationId xmlns:p14="http://schemas.microsoft.com/office/powerpoint/2010/main" val="33666019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2565</TotalTime>
  <Words>1569</Words>
  <Application>Microsoft Macintosh PowerPoint</Application>
  <PresentationFormat>A4 Paper (210x297 mm)</PresentationFormat>
  <Paragraphs>246</Paragraphs>
  <Slides>22</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Calibri</vt:lpstr>
      <vt:lpstr>Calibri Light</vt:lpstr>
      <vt:lpstr>Mangal</vt:lpstr>
      <vt:lpstr>Wingdings</vt:lpstr>
      <vt:lpstr>Arial</vt:lpstr>
      <vt:lpstr>Office Theme</vt:lpstr>
      <vt:lpstr>PowerPoint Presentation</vt:lpstr>
      <vt:lpstr>Animal Genetic flagship objectives</vt:lpstr>
      <vt:lpstr>PowerPoint Presentation</vt:lpstr>
      <vt:lpstr>PowerPoint Presentation</vt:lpstr>
      <vt:lpstr>PowerPoint Presentation</vt:lpstr>
      <vt:lpstr>Cluster of activities (CoA) 1  Assessment of resources and systems for development of strategies relating to the conservation and use of animal genetic resources </vt:lpstr>
      <vt:lpstr>Cluster of Activities (CoA) 1  Assessment of resources and systems for development of strategies relating to the conservation and use of animal genetics resources </vt:lpstr>
      <vt:lpstr>Cluster of Activities (CoA) 2 Improved breeds of livestock</vt:lpstr>
      <vt:lpstr>PowerPoint Presentation</vt:lpstr>
      <vt:lpstr>Cluster of Activities (CoA) 3 Continuous genetic gains, multiplication and delivery systems </vt:lpstr>
      <vt:lpstr>PowerPoint Presentation</vt:lpstr>
      <vt:lpstr>Cluster of activities (CoA) 4 Policy and institutional support</vt:lpstr>
      <vt:lpstr>Cluster of activities (CoA) 4 Policy and institutional support</vt:lpstr>
      <vt:lpstr>Animal Genetics Flagship – Crosscutting issues</vt:lpstr>
      <vt:lpstr>PowerPoint Presentation</vt:lpstr>
      <vt:lpstr>PowerPoint Presentation</vt:lpstr>
      <vt:lpstr>Budget Flagship ILRI. 40% cut</vt:lpstr>
      <vt:lpstr>In comparison to others………</vt:lpstr>
      <vt:lpstr>Budget 2017: current expenditure….</vt:lpstr>
      <vt:lpstr>Recruitments</vt:lpstr>
      <vt:lpstr>Thanks you ………..</vt:lpstr>
      <vt:lpstr>PowerPoint Presentation</vt:lpstr>
    </vt:vector>
  </TitlesOfParts>
  <Company/>
  <LinksUpToDate>false</LinksUpToDate>
  <SharedDoc>false</SharedDoc>
  <HyperlinksChanged>false</HyperlinksChanged>
  <AppVersion>15.0037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Annual Animal Genetic Flagship meeting</dc:title>
  <dc:creator>Hanotte, Olivier (ILRI)</dc:creator>
  <cp:lastModifiedBy>Hanotte, Olivier (ILRI)</cp:lastModifiedBy>
  <cp:revision>65</cp:revision>
  <cp:lastPrinted>2017-09-03T09:00:10Z</cp:lastPrinted>
  <dcterms:created xsi:type="dcterms:W3CDTF">2017-09-03T07:36:02Z</dcterms:created>
  <dcterms:modified xsi:type="dcterms:W3CDTF">2017-09-05T03:11:06Z</dcterms:modified>
</cp:coreProperties>
</file>